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53"/>
  </p:notesMasterIdLst>
  <p:handoutMasterIdLst>
    <p:handoutMasterId r:id="rId54"/>
  </p:handoutMasterIdLst>
  <p:sldIdLst>
    <p:sldId id="356" r:id="rId3"/>
    <p:sldId id="357" r:id="rId4"/>
    <p:sldId id="358" r:id="rId5"/>
    <p:sldId id="489" r:id="rId6"/>
    <p:sldId id="359" r:id="rId7"/>
    <p:sldId id="443" r:id="rId8"/>
    <p:sldId id="490" r:id="rId9"/>
    <p:sldId id="444" r:id="rId10"/>
    <p:sldId id="491" r:id="rId11"/>
    <p:sldId id="492" r:id="rId12"/>
    <p:sldId id="493" r:id="rId13"/>
    <p:sldId id="528" r:id="rId14"/>
    <p:sldId id="494" r:id="rId15"/>
    <p:sldId id="495" r:id="rId16"/>
    <p:sldId id="496" r:id="rId17"/>
    <p:sldId id="497" r:id="rId18"/>
    <p:sldId id="445" r:id="rId19"/>
    <p:sldId id="498" r:id="rId20"/>
    <p:sldId id="499" r:id="rId21"/>
    <p:sldId id="500" r:id="rId22"/>
    <p:sldId id="447" r:id="rId23"/>
    <p:sldId id="501" r:id="rId24"/>
    <p:sldId id="502" r:id="rId25"/>
    <p:sldId id="503" r:id="rId26"/>
    <p:sldId id="504" r:id="rId27"/>
    <p:sldId id="505" r:id="rId28"/>
    <p:sldId id="529" r:id="rId29"/>
    <p:sldId id="507" r:id="rId30"/>
    <p:sldId id="509" r:id="rId31"/>
    <p:sldId id="510" r:id="rId32"/>
    <p:sldId id="511" r:id="rId33"/>
    <p:sldId id="512" r:id="rId34"/>
    <p:sldId id="508" r:id="rId35"/>
    <p:sldId id="446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1" r:id="rId44"/>
    <p:sldId id="522" r:id="rId45"/>
    <p:sldId id="523" r:id="rId46"/>
    <p:sldId id="524" r:id="rId47"/>
    <p:sldId id="419" r:id="rId48"/>
    <p:sldId id="525" r:id="rId49"/>
    <p:sldId id="526" r:id="rId50"/>
    <p:sldId id="527" r:id="rId51"/>
    <p:sldId id="392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3474" autoAdjust="0"/>
  </p:normalViewPr>
  <p:slideViewPr>
    <p:cSldViewPr>
      <p:cViewPr>
        <p:scale>
          <a:sx n="70" d="100"/>
          <a:sy n="70" d="100"/>
        </p:scale>
        <p:origin x="-48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Cascading changes through related tables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Enforcing complex data integrity than CHECK constraints</a:t>
          </a:r>
          <a:endParaRPr lang="en-US" sz="16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1600" b="1" dirty="0" smtClean="0">
              <a:latin typeface="Calibri" pitchFamily="34" charset="0"/>
              <a:cs typeface="Calibri" pitchFamily="34" charset="0"/>
            </a:rPr>
            <a:t>Defining custom error messages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Users can use a trigger to cascade changes through related 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Unlike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CHECK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constraints, triggers can reference the columns in other 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Are used for providing more suitable or detailed explanations in certain error situations.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4D87C655-0E2E-4809-A129-2C955527E91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Can be used to apply complex data integrity checks 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by,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EE87ADE1-580F-4179-8C21-5FB620325998}" type="parTrans" cxnId="{1ED73EE5-308D-4B62-A5A1-D5011B890367}">
      <dgm:prSet/>
      <dgm:spPr/>
      <dgm:t>
        <a:bodyPr/>
        <a:lstStyle/>
        <a:p>
          <a:endParaRPr lang="en-US"/>
        </a:p>
      </dgm:t>
    </dgm:pt>
    <dgm:pt modelId="{D57CEA30-E05F-4D36-81E8-F9D5E5F79CCE}" type="sibTrans" cxnId="{1ED73EE5-308D-4B62-A5A1-D5011B890367}">
      <dgm:prSet/>
      <dgm:spPr/>
      <dgm:t>
        <a:bodyPr/>
        <a:lstStyle/>
        <a:p>
          <a:endParaRPr lang="en-US"/>
        </a:p>
      </dgm:t>
    </dgm:pt>
    <dgm:pt modelId="{D141645F-ECC0-4EC7-9619-9F1888F76B8A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Creating multi-row triggers for actions executed on multiple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rows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F56A9736-D6CB-442B-8A26-3A963E216BF8}" type="parTrans" cxnId="{29C4E19A-496D-439A-AFEB-2A501E2A93D8}">
      <dgm:prSet/>
      <dgm:spPr/>
      <dgm:t>
        <a:bodyPr/>
        <a:lstStyle/>
        <a:p>
          <a:endParaRPr lang="en-US"/>
        </a:p>
      </dgm:t>
    </dgm:pt>
    <dgm:pt modelId="{7E7FACBF-773D-4D8B-B1CE-5CE685FC717C}" type="sibTrans" cxnId="{29C4E19A-496D-439A-AFEB-2A501E2A93D8}">
      <dgm:prSet/>
      <dgm:spPr/>
      <dgm:t>
        <a:bodyPr/>
        <a:lstStyle/>
        <a:p>
          <a:endParaRPr lang="en-US"/>
        </a:p>
      </dgm:t>
    </dgm:pt>
    <dgm:pt modelId="{45A758FD-EB80-48FA-A250-A37AE4BB95D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Checking 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constraints before cascading updates or deletes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CFABC4C-DC63-40B2-B4D9-3EFD4926F3DB}" type="sibTrans" cxnId="{ACA3A692-9E1A-4138-B5F3-B6559258DC19}">
      <dgm:prSet/>
      <dgm:spPr/>
      <dgm:t>
        <a:bodyPr/>
        <a:lstStyle/>
        <a:p>
          <a:endParaRPr lang="en-US"/>
        </a:p>
      </dgm:t>
    </dgm:pt>
    <dgm:pt modelId="{7A521211-A6AB-4D9C-B4A1-C2D5A68AA819}" type="parTrans" cxnId="{ACA3A692-9E1A-4138-B5F3-B6559258DC19}">
      <dgm:prSet/>
      <dgm:spPr/>
      <dgm:t>
        <a:bodyPr/>
        <a:lstStyle/>
        <a:p>
          <a:endParaRPr lang="en-US"/>
        </a:p>
      </dgm:t>
    </dgm:pt>
    <dgm:pt modelId="{36A15302-27FA-4CB8-A8AB-D9A84BE5913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Enforcing referential integrity between databases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4DE0D29-972A-453A-AFA9-A09EAC13E70F}" type="parTrans" cxnId="{24513B2B-7B2E-4282-91BD-ACEF2C3DEC1E}">
      <dgm:prSet/>
      <dgm:spPr/>
    </dgm:pt>
    <dgm:pt modelId="{A9A56A6F-69AC-4710-A301-10DD1C1BA3CC}" type="sibTrans" cxnId="{24513B2B-7B2E-4282-91BD-ACEF2C3DEC1E}">
      <dgm:prSet/>
      <dgm:spPr/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 custLinFactNeighborY="-68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 custScaleX="10595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75B4373-767B-4BCA-A32B-9C84FA3E4397}" type="presOf" srcId="{A01BF80B-0EB8-4497-94CE-66159EAFBE6E}" destId="{0900D408-9ABA-4692-8B4E-25FD2FEDE3F7}" srcOrd="1" destOrd="0" presId="urn:microsoft.com/office/officeart/2005/8/layout/list1"/>
    <dgm:cxn modelId="{76BC33A5-2370-4B7C-B179-C3FD2805B2F7}" type="presOf" srcId="{4D87C655-0E2E-4809-A129-2C955527E918}" destId="{8DC4B880-6737-41E9-958C-8E33EF46D5F8}" srcOrd="0" destOrd="1" presId="urn:microsoft.com/office/officeart/2005/8/layout/list1"/>
    <dgm:cxn modelId="{24513B2B-7B2E-4282-91BD-ACEF2C3DEC1E}" srcId="{4D87C655-0E2E-4809-A129-2C955527E918}" destId="{36A15302-27FA-4CB8-A8AB-D9A84BE5913F}" srcOrd="2" destOrd="0" parTransId="{84DE0D29-972A-453A-AFA9-A09EAC13E70F}" sibTransId="{A9A56A6F-69AC-4710-A301-10DD1C1BA3CC}"/>
    <dgm:cxn modelId="{94487182-1461-4052-9828-B29FD3A067EB}" type="presOf" srcId="{99C229D2-8712-4170-B167-C0F0B7E17D9B}" destId="{97F985D8-35BA-410A-8120-F008FF720B1B}" srcOrd="0" destOrd="0" presId="urn:microsoft.com/office/officeart/2005/8/layout/list1"/>
    <dgm:cxn modelId="{B7AEF32E-6BE2-49FE-9ADC-2DCCAB769B8C}" type="presOf" srcId="{D141645F-ECC0-4EC7-9619-9F1888F76B8A}" destId="{8DC4B880-6737-41E9-958C-8E33EF46D5F8}" srcOrd="0" destOrd="3" presId="urn:microsoft.com/office/officeart/2005/8/layout/list1"/>
    <dgm:cxn modelId="{5ACB483A-F075-43B8-A34D-8BEB5B1C68F7}" type="presOf" srcId="{275088F3-FD73-4104-BBCD-C6FE214E0400}" destId="{47486FD6-484A-4D85-9CB6-90D65D97FB36}" srcOrd="0" destOrd="0" presId="urn:microsoft.com/office/officeart/2005/8/layout/list1"/>
    <dgm:cxn modelId="{9E39FC7E-DD73-4189-9A64-9C02C1ABFEA0}" type="presOf" srcId="{954AB44B-3D61-4133-AC00-466AFF18E51C}" destId="{5F8B0E50-DECC-4A7E-A46E-113C91AAFE14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CCB5ADFC-CC77-4490-845D-61D2D691DC9F}" type="presOf" srcId="{45A758FD-EB80-48FA-A250-A37AE4BB95DF}" destId="{8DC4B880-6737-41E9-958C-8E33EF46D5F8}" srcOrd="0" destOrd="2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A0BB9E65-24B9-4D0C-B446-229494DECE94}" type="presOf" srcId="{0B42E06C-A1B3-48D7-9A25-3AED9FB785D1}" destId="{D8815EEF-E9C4-475D-A970-0FBE57B256A3}" srcOrd="1" destOrd="0" presId="urn:microsoft.com/office/officeart/2005/8/layout/list1"/>
    <dgm:cxn modelId="{94A1844F-D161-4B85-8F47-1A6C9E911903}" type="presOf" srcId="{275088F3-FD73-4104-BBCD-C6FE214E0400}" destId="{5395A427-A60F-4F4F-969D-04AC2D0CFDEB}" srcOrd="1" destOrd="0" presId="urn:microsoft.com/office/officeart/2005/8/layout/list1"/>
    <dgm:cxn modelId="{42B439F2-F39A-4C8A-8ACD-BDA691A6A94A}" type="presOf" srcId="{15B56A10-C47D-4965-B218-63412241D4C1}" destId="{8DC4B880-6737-41E9-958C-8E33EF46D5F8}" srcOrd="0" destOrd="0" presId="urn:microsoft.com/office/officeart/2005/8/layout/list1"/>
    <dgm:cxn modelId="{384C65EE-36A0-439F-AEBE-2293ACAAC197}" type="presOf" srcId="{304B30CD-3BA8-4D2C-8929-DF5230D332B6}" destId="{0A807732-00C6-4E5E-911B-A6F76F441E4E}" srcOrd="0" destOrd="0" presId="urn:microsoft.com/office/officeart/2005/8/layout/list1"/>
    <dgm:cxn modelId="{29C4E19A-496D-439A-AFEB-2A501E2A93D8}" srcId="{4D87C655-0E2E-4809-A129-2C955527E918}" destId="{D141645F-ECC0-4EC7-9619-9F1888F76B8A}" srcOrd="1" destOrd="0" parTransId="{F56A9736-D6CB-442B-8A26-3A963E216BF8}" sibTransId="{7E7FACBF-773D-4D8B-B1CE-5CE685FC717C}"/>
    <dgm:cxn modelId="{49F94EC7-1C03-4B69-8EB8-BACC9930D714}" type="presOf" srcId="{A01BF80B-0EB8-4497-94CE-66159EAFBE6E}" destId="{DF203340-B694-4789-AE18-6CC49F3E3D6E}" srcOrd="0" destOrd="0" presId="urn:microsoft.com/office/officeart/2005/8/layout/list1"/>
    <dgm:cxn modelId="{ACA3A692-9E1A-4138-B5F3-B6559258DC19}" srcId="{4D87C655-0E2E-4809-A129-2C955527E918}" destId="{45A758FD-EB80-48FA-A250-A37AE4BB95DF}" srcOrd="0" destOrd="0" parTransId="{7A521211-A6AB-4D9C-B4A1-C2D5A68AA819}" sibTransId="{BCFABC4C-DC63-40B2-B4D9-3EFD4926F3DB}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1ED73EE5-308D-4B62-A5A1-D5011B890367}" srcId="{275088F3-FD73-4104-BBCD-C6FE214E0400}" destId="{4D87C655-0E2E-4809-A129-2C955527E918}" srcOrd="1" destOrd="0" parTransId="{EE87ADE1-580F-4179-8C21-5FB620325998}" sibTransId="{D57CEA30-E05F-4D36-81E8-F9D5E5F79CCE}"/>
    <dgm:cxn modelId="{A7515110-9A71-4109-8244-B1AEAAC9F1FA}" type="presOf" srcId="{36A15302-27FA-4CB8-A8AB-D9A84BE5913F}" destId="{8DC4B880-6737-41E9-958C-8E33EF46D5F8}" srcOrd="0" destOrd="4" presId="urn:microsoft.com/office/officeart/2005/8/layout/list1"/>
    <dgm:cxn modelId="{84E5BE90-B9CD-47F2-8DE9-C906A4FC4E8D}" type="presOf" srcId="{0B42E06C-A1B3-48D7-9A25-3AED9FB785D1}" destId="{F0AFF909-226B-4EF5-8D95-F4C97BC1E02A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B01110EB-7CC9-4E5B-8EFA-BB697F0185FC}" type="presParOf" srcId="{0A807732-00C6-4E5E-911B-A6F76F441E4E}" destId="{2F2ADDF7-5497-4730-91DE-E6E853F1FEEF}" srcOrd="0" destOrd="0" presId="urn:microsoft.com/office/officeart/2005/8/layout/list1"/>
    <dgm:cxn modelId="{CEA73E65-F474-4953-81FF-145BE30E3902}" type="presParOf" srcId="{2F2ADDF7-5497-4730-91DE-E6E853F1FEEF}" destId="{F0AFF909-226B-4EF5-8D95-F4C97BC1E02A}" srcOrd="0" destOrd="0" presId="urn:microsoft.com/office/officeart/2005/8/layout/list1"/>
    <dgm:cxn modelId="{1F164DA5-0500-4A63-9770-278AE636F391}" type="presParOf" srcId="{2F2ADDF7-5497-4730-91DE-E6E853F1FEEF}" destId="{D8815EEF-E9C4-475D-A970-0FBE57B256A3}" srcOrd="1" destOrd="0" presId="urn:microsoft.com/office/officeart/2005/8/layout/list1"/>
    <dgm:cxn modelId="{DB06CEA4-E779-4D78-AD54-747783AB3D54}" type="presParOf" srcId="{0A807732-00C6-4E5E-911B-A6F76F441E4E}" destId="{76FC94D9-3208-439C-A63E-D27D71A45C0D}" srcOrd="1" destOrd="0" presId="urn:microsoft.com/office/officeart/2005/8/layout/list1"/>
    <dgm:cxn modelId="{63FB8BC3-AE78-4B42-B386-6388988EE80E}" type="presParOf" srcId="{0A807732-00C6-4E5E-911B-A6F76F441E4E}" destId="{5F8B0E50-DECC-4A7E-A46E-113C91AAFE14}" srcOrd="2" destOrd="0" presId="urn:microsoft.com/office/officeart/2005/8/layout/list1"/>
    <dgm:cxn modelId="{60597854-8933-4261-89D7-091447975947}" type="presParOf" srcId="{0A807732-00C6-4E5E-911B-A6F76F441E4E}" destId="{08587B01-25D5-451E-BC18-60B04AFD5367}" srcOrd="3" destOrd="0" presId="urn:microsoft.com/office/officeart/2005/8/layout/list1"/>
    <dgm:cxn modelId="{B8B17F88-0206-4949-823F-427F0CB468E9}" type="presParOf" srcId="{0A807732-00C6-4E5E-911B-A6F76F441E4E}" destId="{C3941E73-59DF-4947-A40C-DDF97525D13A}" srcOrd="4" destOrd="0" presId="urn:microsoft.com/office/officeart/2005/8/layout/list1"/>
    <dgm:cxn modelId="{71D7703A-0F12-4ACB-A194-584C49119A53}" type="presParOf" srcId="{C3941E73-59DF-4947-A40C-DDF97525D13A}" destId="{47486FD6-484A-4D85-9CB6-90D65D97FB36}" srcOrd="0" destOrd="0" presId="urn:microsoft.com/office/officeart/2005/8/layout/list1"/>
    <dgm:cxn modelId="{D5194C0B-82BE-4D72-8E08-87D5346AAF3C}" type="presParOf" srcId="{C3941E73-59DF-4947-A40C-DDF97525D13A}" destId="{5395A427-A60F-4F4F-969D-04AC2D0CFDEB}" srcOrd="1" destOrd="0" presId="urn:microsoft.com/office/officeart/2005/8/layout/list1"/>
    <dgm:cxn modelId="{17E4F0D8-5022-4366-A7ED-ED7DF272B310}" type="presParOf" srcId="{0A807732-00C6-4E5E-911B-A6F76F441E4E}" destId="{8EF1C548-5960-4AC1-A6DC-AD70AFD0AD0B}" srcOrd="5" destOrd="0" presId="urn:microsoft.com/office/officeart/2005/8/layout/list1"/>
    <dgm:cxn modelId="{0D20D501-95B0-4CC7-B9C9-C56383D783B4}" type="presParOf" srcId="{0A807732-00C6-4E5E-911B-A6F76F441E4E}" destId="{8DC4B880-6737-41E9-958C-8E33EF46D5F8}" srcOrd="6" destOrd="0" presId="urn:microsoft.com/office/officeart/2005/8/layout/list1"/>
    <dgm:cxn modelId="{6C1211AD-4635-4D4C-B185-DFBDA0A5CC64}" type="presParOf" srcId="{0A807732-00C6-4E5E-911B-A6F76F441E4E}" destId="{0E1A4CDD-B090-4922-A72B-D26D60DEE419}" srcOrd="7" destOrd="0" presId="urn:microsoft.com/office/officeart/2005/8/layout/list1"/>
    <dgm:cxn modelId="{D616D9C3-327A-477B-A41C-D7424E734AA6}" type="presParOf" srcId="{0A807732-00C6-4E5E-911B-A6F76F441E4E}" destId="{4CDCECC7-3D9F-4530-9D59-82D9F8A5E052}" srcOrd="8" destOrd="0" presId="urn:microsoft.com/office/officeart/2005/8/layout/list1"/>
    <dgm:cxn modelId="{BF79F678-5E39-4F84-821D-3EA16CA61B03}" type="presParOf" srcId="{4CDCECC7-3D9F-4530-9D59-82D9F8A5E052}" destId="{DF203340-B694-4789-AE18-6CC49F3E3D6E}" srcOrd="0" destOrd="0" presId="urn:microsoft.com/office/officeart/2005/8/layout/list1"/>
    <dgm:cxn modelId="{5405A4B3-80F3-4E19-854D-478DE20F144E}" type="presParOf" srcId="{4CDCECC7-3D9F-4530-9D59-82D9F8A5E052}" destId="{0900D408-9ABA-4692-8B4E-25FD2FEDE3F7}" srcOrd="1" destOrd="0" presId="urn:microsoft.com/office/officeart/2005/8/layout/list1"/>
    <dgm:cxn modelId="{347ECF94-0090-4AF5-9D1B-66F8CC6B340D}" type="presParOf" srcId="{0A807732-00C6-4E5E-911B-A6F76F441E4E}" destId="{F1DDE45D-E91E-4F8B-A88A-9E48706B86F7}" srcOrd="9" destOrd="0" presId="urn:microsoft.com/office/officeart/2005/8/layout/list1"/>
    <dgm:cxn modelId="{020C428D-FC09-46AB-9AAE-C8EFAD298D3C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Maintaining denormalized data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Comparing before and after states of data being modified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Low-level data integrity can be maintained in denormalized database environments using triggers.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Triggers provide the option to reference changes that are made to data by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CF35441D-3B2F-49E5-A993-83ECDE7991E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Denormalized data generally refers to redundant or derived data. Here, triggers are used for checks that do not require exact matches.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FCBA9A-E8EC-40C3-A870-1A061DB373E4}" type="parTrans" cxnId="{5794E022-5F92-4C06-BC13-A017D2887033}">
      <dgm:prSet/>
      <dgm:spPr/>
      <dgm:t>
        <a:bodyPr/>
        <a:lstStyle/>
        <a:p>
          <a:endParaRPr lang="en-US"/>
        </a:p>
      </dgm:t>
    </dgm:pt>
    <dgm:pt modelId="{791DB603-B6B5-46B6-BDB1-680B6487A067}" type="sibTrans" cxnId="{5794E022-5F92-4C06-BC13-A017D288703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E98BC1-2C0E-4452-ADE7-FA7B6578C20B}" type="presOf" srcId="{0B42E06C-A1B3-48D7-9A25-3AED9FB785D1}" destId="{D8815EEF-E9C4-475D-A970-0FBE57B256A3}" srcOrd="1" destOrd="0" presId="urn:microsoft.com/office/officeart/2005/8/layout/list1"/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76508995-051C-44D7-81F5-2E2F1EF20FF9}" type="presOf" srcId="{275088F3-FD73-4104-BBCD-C6FE214E0400}" destId="{5395A427-A60F-4F4F-969D-04AC2D0CFDEB}" srcOrd="1" destOrd="0" presId="urn:microsoft.com/office/officeart/2005/8/layout/list1"/>
    <dgm:cxn modelId="{418772BC-DF26-4CF8-884A-DBF3DEF2F928}" type="presOf" srcId="{CF35441D-3B2F-49E5-A993-83ECDE7991E7}" destId="{5F8B0E50-DECC-4A7E-A46E-113C91AAFE14}" srcOrd="0" destOrd="1" presId="urn:microsoft.com/office/officeart/2005/8/layout/list1"/>
    <dgm:cxn modelId="{57906215-9B94-4C59-A660-258801789C5E}" type="presOf" srcId="{0B42E06C-A1B3-48D7-9A25-3AED9FB785D1}" destId="{F0AFF909-226B-4EF5-8D95-F4C97BC1E02A}" srcOrd="0" destOrd="0" presId="urn:microsoft.com/office/officeart/2005/8/layout/list1"/>
    <dgm:cxn modelId="{D2A88106-015C-4336-939E-F7581DCFBE21}" type="presOf" srcId="{275088F3-FD73-4104-BBCD-C6FE214E0400}" destId="{47486FD6-484A-4D85-9CB6-90D65D97FB36}" srcOrd="0" destOrd="0" presId="urn:microsoft.com/office/officeart/2005/8/layout/list1"/>
    <dgm:cxn modelId="{282B4A00-FE68-44C7-A1F5-D34F8564F639}" type="presOf" srcId="{954AB44B-3D61-4133-AC00-466AFF18E51C}" destId="{5F8B0E50-DECC-4A7E-A46E-113C91AAFE14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D8AB0E1F-F2AF-4C94-A1CD-D276118984EB}" type="presOf" srcId="{304B30CD-3BA8-4D2C-8929-DF5230D332B6}" destId="{0A807732-00C6-4E5E-911B-A6F76F441E4E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5794E022-5F92-4C06-BC13-A017D2887033}" srcId="{0B42E06C-A1B3-48D7-9A25-3AED9FB785D1}" destId="{CF35441D-3B2F-49E5-A993-83ECDE7991E7}" srcOrd="1" destOrd="0" parTransId="{3CFCBA9A-E8EC-40C3-A870-1A061DB373E4}" sibTransId="{791DB603-B6B5-46B6-BDB1-680B6487A067}"/>
    <dgm:cxn modelId="{C4E782EF-D343-4CA3-8155-6B24B805284A}" type="presOf" srcId="{15B56A10-C47D-4965-B218-63412241D4C1}" destId="{8DC4B880-6737-41E9-958C-8E33EF46D5F8}" srcOrd="0" destOrd="0" presId="urn:microsoft.com/office/officeart/2005/8/layout/list1"/>
    <dgm:cxn modelId="{1C303E2A-C12F-4724-9639-DCFD5657F293}" type="presParOf" srcId="{0A807732-00C6-4E5E-911B-A6F76F441E4E}" destId="{2F2ADDF7-5497-4730-91DE-E6E853F1FEEF}" srcOrd="0" destOrd="0" presId="urn:microsoft.com/office/officeart/2005/8/layout/list1"/>
    <dgm:cxn modelId="{1662D4E3-FA0A-464D-9CF1-AD1E37E64DA2}" type="presParOf" srcId="{2F2ADDF7-5497-4730-91DE-E6E853F1FEEF}" destId="{F0AFF909-226B-4EF5-8D95-F4C97BC1E02A}" srcOrd="0" destOrd="0" presId="urn:microsoft.com/office/officeart/2005/8/layout/list1"/>
    <dgm:cxn modelId="{D75DDDC7-F2E1-45BE-80FC-5E5F68170DEA}" type="presParOf" srcId="{2F2ADDF7-5497-4730-91DE-E6E853F1FEEF}" destId="{D8815EEF-E9C4-475D-A970-0FBE57B256A3}" srcOrd="1" destOrd="0" presId="urn:microsoft.com/office/officeart/2005/8/layout/list1"/>
    <dgm:cxn modelId="{27870654-A3DF-4075-9DC5-E931714F21F9}" type="presParOf" srcId="{0A807732-00C6-4E5E-911B-A6F76F441E4E}" destId="{76FC94D9-3208-439C-A63E-D27D71A45C0D}" srcOrd="1" destOrd="0" presId="urn:microsoft.com/office/officeart/2005/8/layout/list1"/>
    <dgm:cxn modelId="{B26A029C-22C1-4374-9305-99C267358542}" type="presParOf" srcId="{0A807732-00C6-4E5E-911B-A6F76F441E4E}" destId="{5F8B0E50-DECC-4A7E-A46E-113C91AAFE14}" srcOrd="2" destOrd="0" presId="urn:microsoft.com/office/officeart/2005/8/layout/list1"/>
    <dgm:cxn modelId="{5A3C332D-07F5-4FE9-BECC-5EF6C9760ECE}" type="presParOf" srcId="{0A807732-00C6-4E5E-911B-A6F76F441E4E}" destId="{08587B01-25D5-451E-BC18-60B04AFD5367}" srcOrd="3" destOrd="0" presId="urn:microsoft.com/office/officeart/2005/8/layout/list1"/>
    <dgm:cxn modelId="{19C68D64-306E-4F96-92BA-F36A47C84FF2}" type="presParOf" srcId="{0A807732-00C6-4E5E-911B-A6F76F441E4E}" destId="{C3941E73-59DF-4947-A40C-DDF97525D13A}" srcOrd="4" destOrd="0" presId="urn:microsoft.com/office/officeart/2005/8/layout/list1"/>
    <dgm:cxn modelId="{EFE2D949-36CE-4154-9F5B-371709E36EDE}" type="presParOf" srcId="{C3941E73-59DF-4947-A40C-DDF97525D13A}" destId="{47486FD6-484A-4D85-9CB6-90D65D97FB36}" srcOrd="0" destOrd="0" presId="urn:microsoft.com/office/officeart/2005/8/layout/list1"/>
    <dgm:cxn modelId="{593758EB-C57B-4041-9EEE-62A4DCF7F2EA}" type="presParOf" srcId="{C3941E73-59DF-4947-A40C-DDF97525D13A}" destId="{5395A427-A60F-4F4F-969D-04AC2D0CFDEB}" srcOrd="1" destOrd="0" presId="urn:microsoft.com/office/officeart/2005/8/layout/list1"/>
    <dgm:cxn modelId="{BA85500B-1B44-4658-ADB7-DF606E8134D3}" type="presParOf" srcId="{0A807732-00C6-4E5E-911B-A6F76F441E4E}" destId="{8EF1C548-5960-4AC1-A6DC-AD70AFD0AD0B}" srcOrd="5" destOrd="0" presId="urn:microsoft.com/office/officeart/2005/8/layout/list1"/>
    <dgm:cxn modelId="{593CDCB6-D4D6-499D-805F-59FE0AAF5E46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DML Triggers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DDL Triggers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A01BF80B-0EB8-4497-94CE-66159EAFBE6E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Logon Triggers</a:t>
          </a:r>
        </a:p>
      </dgm:t>
    </dgm:pt>
    <dgm:pt modelId="{E22F8156-70AC-42FA-88F7-B2A44C5C03CE}" type="parTrans" cxnId="{D6BD3248-E732-4735-938E-F76743DC4E54}">
      <dgm:prSet/>
      <dgm:spPr/>
      <dgm:t>
        <a:bodyPr/>
        <a:lstStyle/>
        <a:p>
          <a:endParaRPr lang="en-US"/>
        </a:p>
      </dgm:t>
    </dgm:pt>
    <dgm:pt modelId="{E365473E-4788-479B-8AFC-83FFD7CCEB89}" type="sibTrans" cxnId="{D6BD3248-E732-4735-938E-F76743DC4E54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when data is inserted, modified, or deleted in a table or a view using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when a table or a view is created, modified, or deleted using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CREATE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DROP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99C229D2-8712-4170-B167-C0F0B7E17D9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Execute stored procedures when a session is established with a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LOGON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event.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82004D2-6854-4D6C-B447-06402214C44A}" type="parTrans" cxnId="{07D8D6CD-903D-4FBF-9DCF-036477BBF283}">
      <dgm:prSet/>
      <dgm:spPr/>
      <dgm:t>
        <a:bodyPr/>
        <a:lstStyle/>
        <a:p>
          <a:endParaRPr lang="en-US"/>
        </a:p>
      </dgm:t>
    </dgm:pt>
    <dgm:pt modelId="{A5822192-EAD8-4545-9207-987D94B82BD4}" type="sibTrans" cxnId="{07D8D6CD-903D-4FBF-9DCF-036477BBF283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3" custScaleY="44049" custLinFactNeighborY="-112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3" custScaleY="525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A4CDD-B090-4922-A72B-D26D60DEE419}" type="pres">
      <dgm:prSet presAssocID="{0A35B0A5-C311-4B25-9C37-B441768F4CB9}" presName="spaceBetweenRectangles" presStyleCnt="0"/>
      <dgm:spPr/>
    </dgm:pt>
    <dgm:pt modelId="{4CDCECC7-3D9F-4530-9D59-82D9F8A5E052}" type="pres">
      <dgm:prSet presAssocID="{A01BF80B-0EB8-4497-94CE-66159EAFBE6E}" presName="parentLin" presStyleCnt="0"/>
      <dgm:spPr/>
    </dgm:pt>
    <dgm:pt modelId="{DF203340-B694-4789-AE18-6CC49F3E3D6E}" type="pres">
      <dgm:prSet presAssocID="{A01BF80B-0EB8-4497-94CE-66159EAFBE6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900D408-9ABA-4692-8B4E-25FD2FEDE3F7}" type="pres">
      <dgm:prSet presAssocID="{A01BF80B-0EB8-4497-94CE-66159EAFBE6E}" presName="parentText" presStyleLbl="node1" presStyleIdx="2" presStyleCnt="3" custScaleY="494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DDE45D-E91E-4F8B-A88A-9E48706B86F7}" type="pres">
      <dgm:prSet presAssocID="{A01BF80B-0EB8-4497-94CE-66159EAFBE6E}" presName="negativeSpace" presStyleCnt="0"/>
      <dgm:spPr/>
    </dgm:pt>
    <dgm:pt modelId="{97F985D8-35BA-410A-8120-F008FF720B1B}" type="pres">
      <dgm:prSet presAssocID="{A01BF80B-0EB8-4497-94CE-66159EAFBE6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1F93C776-5C92-46C9-91A7-179A984F6FC4}" type="presOf" srcId="{304B30CD-3BA8-4D2C-8929-DF5230D332B6}" destId="{0A807732-00C6-4E5E-911B-A6F76F441E4E}" srcOrd="0" destOrd="0" presId="urn:microsoft.com/office/officeart/2005/8/layout/list1"/>
    <dgm:cxn modelId="{27559349-68E0-4C62-9C1A-F08B9CF1B957}" type="presOf" srcId="{99C229D2-8712-4170-B167-C0F0B7E17D9B}" destId="{97F985D8-35BA-410A-8120-F008FF720B1B}" srcOrd="0" destOrd="0" presId="urn:microsoft.com/office/officeart/2005/8/layout/list1"/>
    <dgm:cxn modelId="{474B9816-4F38-4FFF-BE72-212AF9118EA4}" type="presOf" srcId="{A01BF80B-0EB8-4497-94CE-66159EAFBE6E}" destId="{0900D408-9ABA-4692-8B4E-25FD2FEDE3F7}" srcOrd="1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9A44489D-16E0-4E4C-A9D6-2FF2D3CFDD0B}" type="presOf" srcId="{0B42E06C-A1B3-48D7-9A25-3AED9FB785D1}" destId="{F0AFF909-226B-4EF5-8D95-F4C97BC1E02A}" srcOrd="0" destOrd="0" presId="urn:microsoft.com/office/officeart/2005/8/layout/list1"/>
    <dgm:cxn modelId="{8F47A227-BB9B-4412-8567-E272BE7A27AF}" type="presOf" srcId="{275088F3-FD73-4104-BBCD-C6FE214E0400}" destId="{5395A427-A60F-4F4F-969D-04AC2D0CFDEB}" srcOrd="1" destOrd="0" presId="urn:microsoft.com/office/officeart/2005/8/layout/list1"/>
    <dgm:cxn modelId="{D6BD3248-E732-4735-938E-F76743DC4E54}" srcId="{304B30CD-3BA8-4D2C-8929-DF5230D332B6}" destId="{A01BF80B-0EB8-4497-94CE-66159EAFBE6E}" srcOrd="2" destOrd="0" parTransId="{E22F8156-70AC-42FA-88F7-B2A44C5C03CE}" sibTransId="{E365473E-4788-479B-8AFC-83FFD7CCEB89}"/>
    <dgm:cxn modelId="{BFC577DE-F520-4ABA-890F-286C81943252}" type="presOf" srcId="{954AB44B-3D61-4133-AC00-466AFF18E51C}" destId="{5F8B0E50-DECC-4A7E-A46E-113C91AAFE14}" srcOrd="0" destOrd="0" presId="urn:microsoft.com/office/officeart/2005/8/layout/list1"/>
    <dgm:cxn modelId="{3AF2E4CD-C519-443A-A567-F7B7C5E8DA04}" type="presOf" srcId="{0B42E06C-A1B3-48D7-9A25-3AED9FB785D1}" destId="{D8815EEF-E9C4-475D-A970-0FBE57B256A3}" srcOrd="1" destOrd="0" presId="urn:microsoft.com/office/officeart/2005/8/layout/list1"/>
    <dgm:cxn modelId="{97930923-5C5B-4C72-9422-F692004BF5B1}" type="presOf" srcId="{A01BF80B-0EB8-4497-94CE-66159EAFBE6E}" destId="{DF203340-B694-4789-AE18-6CC49F3E3D6E}" srcOrd="0" destOrd="0" presId="urn:microsoft.com/office/officeart/2005/8/layout/list1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65F0ABAF-0752-4731-BF2C-805A3DFDCE42}" type="presOf" srcId="{275088F3-FD73-4104-BBCD-C6FE214E0400}" destId="{47486FD6-484A-4D85-9CB6-90D65D97FB36}" srcOrd="0" destOrd="0" presId="urn:microsoft.com/office/officeart/2005/8/layout/list1"/>
    <dgm:cxn modelId="{07D8D6CD-903D-4FBF-9DCF-036477BBF283}" srcId="{A01BF80B-0EB8-4497-94CE-66159EAFBE6E}" destId="{99C229D2-8712-4170-B167-C0F0B7E17D9B}" srcOrd="0" destOrd="0" parTransId="{B82004D2-6854-4D6C-B447-06402214C44A}" sibTransId="{A5822192-EAD8-4545-9207-987D94B82BD4}"/>
    <dgm:cxn modelId="{24E6ACA2-EFF7-4874-995C-EF0A462D7D08}" type="presOf" srcId="{15B56A10-C47D-4965-B218-63412241D4C1}" destId="{8DC4B880-6737-41E9-958C-8E33EF46D5F8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1B41C707-8EB8-4AB8-B85E-0840D8DDA423}" type="presParOf" srcId="{0A807732-00C6-4E5E-911B-A6F76F441E4E}" destId="{2F2ADDF7-5497-4730-91DE-E6E853F1FEEF}" srcOrd="0" destOrd="0" presId="urn:microsoft.com/office/officeart/2005/8/layout/list1"/>
    <dgm:cxn modelId="{719C452B-ABD8-4AFD-862B-0878679D9AB0}" type="presParOf" srcId="{2F2ADDF7-5497-4730-91DE-E6E853F1FEEF}" destId="{F0AFF909-226B-4EF5-8D95-F4C97BC1E02A}" srcOrd="0" destOrd="0" presId="urn:microsoft.com/office/officeart/2005/8/layout/list1"/>
    <dgm:cxn modelId="{1B21CDED-B0F5-4DAE-8136-11B2A8172A7A}" type="presParOf" srcId="{2F2ADDF7-5497-4730-91DE-E6E853F1FEEF}" destId="{D8815EEF-E9C4-475D-A970-0FBE57B256A3}" srcOrd="1" destOrd="0" presId="urn:microsoft.com/office/officeart/2005/8/layout/list1"/>
    <dgm:cxn modelId="{A205F112-DE86-47FE-B868-54F178A26954}" type="presParOf" srcId="{0A807732-00C6-4E5E-911B-A6F76F441E4E}" destId="{76FC94D9-3208-439C-A63E-D27D71A45C0D}" srcOrd="1" destOrd="0" presId="urn:microsoft.com/office/officeart/2005/8/layout/list1"/>
    <dgm:cxn modelId="{9451BA17-1E72-4138-B3A4-5F2C782E8EAB}" type="presParOf" srcId="{0A807732-00C6-4E5E-911B-A6F76F441E4E}" destId="{5F8B0E50-DECC-4A7E-A46E-113C91AAFE14}" srcOrd="2" destOrd="0" presId="urn:microsoft.com/office/officeart/2005/8/layout/list1"/>
    <dgm:cxn modelId="{5E7C4CBD-F976-4413-A34C-668D34A2A213}" type="presParOf" srcId="{0A807732-00C6-4E5E-911B-A6F76F441E4E}" destId="{08587B01-25D5-451E-BC18-60B04AFD5367}" srcOrd="3" destOrd="0" presId="urn:microsoft.com/office/officeart/2005/8/layout/list1"/>
    <dgm:cxn modelId="{68338056-7B21-4761-86D1-F9B01ABEA396}" type="presParOf" srcId="{0A807732-00C6-4E5E-911B-A6F76F441E4E}" destId="{C3941E73-59DF-4947-A40C-DDF97525D13A}" srcOrd="4" destOrd="0" presId="urn:microsoft.com/office/officeart/2005/8/layout/list1"/>
    <dgm:cxn modelId="{CFD0B122-2AEA-4B5D-ADA7-2DE9371A936D}" type="presParOf" srcId="{C3941E73-59DF-4947-A40C-DDF97525D13A}" destId="{47486FD6-484A-4D85-9CB6-90D65D97FB36}" srcOrd="0" destOrd="0" presId="urn:microsoft.com/office/officeart/2005/8/layout/list1"/>
    <dgm:cxn modelId="{6920143E-0BE9-4D68-94AA-33241730252F}" type="presParOf" srcId="{C3941E73-59DF-4947-A40C-DDF97525D13A}" destId="{5395A427-A60F-4F4F-969D-04AC2D0CFDEB}" srcOrd="1" destOrd="0" presId="urn:microsoft.com/office/officeart/2005/8/layout/list1"/>
    <dgm:cxn modelId="{A971B7DA-E6CC-4C19-A4A1-5B195E32E65D}" type="presParOf" srcId="{0A807732-00C6-4E5E-911B-A6F76F441E4E}" destId="{8EF1C548-5960-4AC1-A6DC-AD70AFD0AD0B}" srcOrd="5" destOrd="0" presId="urn:microsoft.com/office/officeart/2005/8/layout/list1"/>
    <dgm:cxn modelId="{B27D6ECA-0041-49D0-AC1D-949AFB3F52EC}" type="presParOf" srcId="{0A807732-00C6-4E5E-911B-A6F76F441E4E}" destId="{8DC4B880-6737-41E9-958C-8E33EF46D5F8}" srcOrd="6" destOrd="0" presId="urn:microsoft.com/office/officeart/2005/8/layout/list1"/>
    <dgm:cxn modelId="{668EAEC8-225C-4AD7-910B-8474A45EAC33}" type="presParOf" srcId="{0A807732-00C6-4E5E-911B-A6F76F441E4E}" destId="{0E1A4CDD-B090-4922-A72B-D26D60DEE419}" srcOrd="7" destOrd="0" presId="urn:microsoft.com/office/officeart/2005/8/layout/list1"/>
    <dgm:cxn modelId="{43A5BBFA-BD0E-429E-B047-79FBED762C5E}" type="presParOf" srcId="{0A807732-00C6-4E5E-911B-A6F76F441E4E}" destId="{4CDCECC7-3D9F-4530-9D59-82D9F8A5E052}" srcOrd="8" destOrd="0" presId="urn:microsoft.com/office/officeart/2005/8/layout/list1"/>
    <dgm:cxn modelId="{07E10E53-F0A5-41F1-AAB0-9F58105FF9B1}" type="presParOf" srcId="{4CDCECC7-3D9F-4530-9D59-82D9F8A5E052}" destId="{DF203340-B694-4789-AE18-6CC49F3E3D6E}" srcOrd="0" destOrd="0" presId="urn:microsoft.com/office/officeart/2005/8/layout/list1"/>
    <dgm:cxn modelId="{889934E1-ED47-4143-AA13-53C9754B682B}" type="presParOf" srcId="{4CDCECC7-3D9F-4530-9D59-82D9F8A5E052}" destId="{0900D408-9ABA-4692-8B4E-25FD2FEDE3F7}" srcOrd="1" destOrd="0" presId="urn:microsoft.com/office/officeart/2005/8/layout/list1"/>
    <dgm:cxn modelId="{52B7A53A-121A-4B7B-A0AB-B6C4278E3D6F}" type="presParOf" srcId="{0A807732-00C6-4E5E-911B-A6F76F441E4E}" destId="{F1DDE45D-E91E-4F8B-A88A-9E48706B86F7}" srcOrd="9" destOrd="0" presId="urn:microsoft.com/office/officeart/2005/8/layout/list1"/>
    <dgm:cxn modelId="{9C83EE7B-1E31-4600-96D0-FBFF5295C975}" type="presParOf" srcId="{0A807732-00C6-4E5E-911B-A6F76F441E4E}" destId="{97F985D8-35BA-410A-8120-F008FF720B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Inserted Table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275088F3-FD73-4104-BBCD-C6FE214E0400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Deleted Table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919BBD4A-9AB4-440A-965D-4AF7261853CD}" type="parTrans" cxnId="{FA92B383-A7AD-48EF-AE5F-0B7027EDEA99}">
      <dgm:prSet/>
      <dgm:spPr/>
      <dgm:t>
        <a:bodyPr/>
        <a:lstStyle/>
        <a:p>
          <a:endParaRPr lang="en-US"/>
        </a:p>
      </dgm:t>
    </dgm:pt>
    <dgm:pt modelId="{0A35B0A5-C311-4B25-9C37-B441768F4CB9}" type="sibTrans" cxnId="{FA92B383-A7AD-48EF-AE5F-0B7027EDEA99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15B56A10-C47D-4965-B218-63412241D4C1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D62DEE6F-0735-4090-8A91-8F2758A1E8CE}" type="parTrans" cxnId="{63BA9E15-2424-4EA5-9EA1-D998859D76D2}">
      <dgm:prSet/>
      <dgm:spPr/>
      <dgm:t>
        <a:bodyPr/>
        <a:lstStyle/>
        <a:p>
          <a:endParaRPr lang="en-US"/>
        </a:p>
      </dgm:t>
    </dgm:pt>
    <dgm:pt modelId="{41A99DCB-8F09-42A5-A97F-F14578AA4ABF}" type="sibTrans" cxnId="{63BA9E15-2424-4EA5-9EA1-D998859D76D2}">
      <dgm:prSet/>
      <dgm:spPr/>
      <dgm:t>
        <a:bodyPr/>
        <a:lstStyle/>
        <a:p>
          <a:endParaRPr lang="en-US"/>
        </a:p>
      </dgm:t>
    </dgm:pt>
    <dgm:pt modelId="{001612CF-8BD7-4BCC-9888-DF4D50EF95BA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 operations insert new records into the Inserted and Trigger 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tables.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B6B728D8-B1BA-40A0-8AD8-E77ED2C43699}" type="parTrans" cxnId="{30177F6B-85F0-4394-84D2-B5611E4BC041}">
      <dgm:prSet/>
      <dgm:spPr/>
      <dgm:t>
        <a:bodyPr/>
        <a:lstStyle/>
        <a:p>
          <a:endParaRPr lang="en-US"/>
        </a:p>
      </dgm:t>
    </dgm:pt>
    <dgm:pt modelId="{257C3EB5-47BC-4BD1-9F96-972167A86F75}" type="sibTrans" cxnId="{30177F6B-85F0-4394-84D2-B5611E4BC041}">
      <dgm:prSet/>
      <dgm:spPr/>
      <dgm:t>
        <a:bodyPr/>
        <a:lstStyle/>
        <a:p>
          <a:endParaRPr lang="en-US"/>
        </a:p>
      </dgm:t>
    </dgm:pt>
    <dgm:pt modelId="{14731618-9D3D-46C9-8AC2-876FCC500962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800" dirty="0" smtClean="0">
              <a:latin typeface="Calibri" pitchFamily="34" charset="0"/>
              <a:cs typeface="Calibri" pitchFamily="34" charset="0"/>
            </a:rPr>
            <a:t>These operations delete the records from the trigger table and insert them in the Deleted </a:t>
          </a:r>
          <a:r>
            <a:rPr lang="en-US" sz="1800" dirty="0" smtClean="0">
              <a:latin typeface="Calibri" pitchFamily="34" charset="0"/>
              <a:cs typeface="Calibri" pitchFamily="34" charset="0"/>
            </a:rPr>
            <a:t>table.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3B0D7598-4C39-41BD-B055-39C56238CF36}" type="parTrans" cxnId="{A2D713E8-55A0-451D-BE41-5EBC097F2957}">
      <dgm:prSet/>
      <dgm:spPr/>
      <dgm:t>
        <a:bodyPr/>
        <a:lstStyle/>
        <a:p>
          <a:endParaRPr lang="en-US"/>
        </a:p>
      </dgm:t>
    </dgm:pt>
    <dgm:pt modelId="{4FEC9023-5860-4326-97C6-095E39F72D35}" type="sibTrans" cxnId="{A2D713E8-55A0-451D-BE41-5EBC097F295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 custScaleY="44049" custLinFactNeighborY="-112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C3941E73-59DF-4947-A40C-DDF97525D13A}" type="pres">
      <dgm:prSet presAssocID="{275088F3-FD73-4104-BBCD-C6FE214E0400}" presName="parentLin" presStyleCnt="0"/>
      <dgm:spPr/>
    </dgm:pt>
    <dgm:pt modelId="{47486FD6-484A-4D85-9CB6-90D65D97FB36}" type="pres">
      <dgm:prSet presAssocID="{275088F3-FD73-4104-BBCD-C6FE214E04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395A427-A60F-4F4F-969D-04AC2D0CFDEB}" type="pres">
      <dgm:prSet presAssocID="{275088F3-FD73-4104-BBCD-C6FE214E0400}" presName="parentText" presStyleLbl="node1" presStyleIdx="1" presStyleCnt="2" custScaleY="525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1C548-5960-4AC1-A6DC-AD70AFD0AD0B}" type="pres">
      <dgm:prSet presAssocID="{275088F3-FD73-4104-BBCD-C6FE214E0400}" presName="negativeSpace" presStyleCnt="0"/>
      <dgm:spPr/>
    </dgm:pt>
    <dgm:pt modelId="{8DC4B880-6737-41E9-958C-8E33EF46D5F8}" type="pres">
      <dgm:prSet presAssocID="{275088F3-FD73-4104-BBCD-C6FE214E04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9DF3C0C8-617E-4830-8EC5-2E5D671F3012}" type="presOf" srcId="{304B30CD-3BA8-4D2C-8929-DF5230D332B6}" destId="{0A807732-00C6-4E5E-911B-A6F76F441E4E}" srcOrd="0" destOrd="0" presId="urn:microsoft.com/office/officeart/2005/8/layout/list1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335A8F0A-C8D9-4F29-86E9-53587341087F}" type="presOf" srcId="{001612CF-8BD7-4BCC-9888-DF4D50EF95BA}" destId="{5F8B0E50-DECC-4A7E-A46E-113C91AAFE14}" srcOrd="0" destOrd="1" presId="urn:microsoft.com/office/officeart/2005/8/layout/list1"/>
    <dgm:cxn modelId="{2C7D2E82-5BB6-4E20-9CAE-0591421B4FDE}" type="presOf" srcId="{0B42E06C-A1B3-48D7-9A25-3AED9FB785D1}" destId="{D8815EEF-E9C4-475D-A970-0FBE57B256A3}" srcOrd="1" destOrd="0" presId="urn:microsoft.com/office/officeart/2005/8/layout/list1"/>
    <dgm:cxn modelId="{0A0ABD01-5C2B-442C-852F-1D7CB609AA3A}" type="presOf" srcId="{15B56A10-C47D-4965-B218-63412241D4C1}" destId="{8DC4B880-6737-41E9-958C-8E33EF46D5F8}" srcOrd="0" destOrd="0" presId="urn:microsoft.com/office/officeart/2005/8/layout/list1"/>
    <dgm:cxn modelId="{8F5BBD91-9DFC-486E-A4F5-93DA4420837A}" type="presOf" srcId="{275088F3-FD73-4104-BBCD-C6FE214E0400}" destId="{47486FD6-484A-4D85-9CB6-90D65D97FB36}" srcOrd="0" destOrd="0" presId="urn:microsoft.com/office/officeart/2005/8/layout/list1"/>
    <dgm:cxn modelId="{684FFB12-FACD-4FA0-B2DC-BF1A301BFA1B}" type="presOf" srcId="{0B42E06C-A1B3-48D7-9A25-3AED9FB785D1}" destId="{F0AFF909-226B-4EF5-8D95-F4C97BC1E02A}" srcOrd="0" destOrd="0" presId="urn:microsoft.com/office/officeart/2005/8/layout/list1"/>
    <dgm:cxn modelId="{63BA9E15-2424-4EA5-9EA1-D998859D76D2}" srcId="{275088F3-FD73-4104-BBCD-C6FE214E0400}" destId="{15B56A10-C47D-4965-B218-63412241D4C1}" srcOrd="0" destOrd="0" parTransId="{D62DEE6F-0735-4090-8A91-8F2758A1E8CE}" sibTransId="{41A99DCB-8F09-42A5-A97F-F14578AA4ABF}"/>
    <dgm:cxn modelId="{C0015526-6A5D-46B4-BF7E-C40E89467F0B}" type="presOf" srcId="{14731618-9D3D-46C9-8AC2-876FCC500962}" destId="{8DC4B880-6737-41E9-958C-8E33EF46D5F8}" srcOrd="0" destOrd="1" presId="urn:microsoft.com/office/officeart/2005/8/layout/list1"/>
    <dgm:cxn modelId="{30177F6B-85F0-4394-84D2-B5611E4BC041}" srcId="{0B42E06C-A1B3-48D7-9A25-3AED9FB785D1}" destId="{001612CF-8BD7-4BCC-9888-DF4D50EF95BA}" srcOrd="1" destOrd="0" parTransId="{B6B728D8-B1BA-40A0-8AD8-E77ED2C43699}" sibTransId="{257C3EB5-47BC-4BD1-9F96-972167A86F75}"/>
    <dgm:cxn modelId="{FA92B383-A7AD-48EF-AE5F-0B7027EDEA99}" srcId="{304B30CD-3BA8-4D2C-8929-DF5230D332B6}" destId="{275088F3-FD73-4104-BBCD-C6FE214E0400}" srcOrd="1" destOrd="0" parTransId="{919BBD4A-9AB4-440A-965D-4AF7261853CD}" sibTransId="{0A35B0A5-C311-4B25-9C37-B441768F4CB9}"/>
    <dgm:cxn modelId="{EBA589C1-690F-4E96-9B22-462253853FA2}" type="presOf" srcId="{275088F3-FD73-4104-BBCD-C6FE214E0400}" destId="{5395A427-A60F-4F4F-969D-04AC2D0CFDEB}" srcOrd="1" destOrd="0" presId="urn:microsoft.com/office/officeart/2005/8/layout/list1"/>
    <dgm:cxn modelId="{A24DA587-4C9B-4202-AD77-997157AF832D}" type="presOf" srcId="{954AB44B-3D61-4133-AC00-466AFF18E51C}" destId="{5F8B0E50-DECC-4A7E-A46E-113C91AAFE14}" srcOrd="0" destOrd="0" presId="urn:microsoft.com/office/officeart/2005/8/layout/list1"/>
    <dgm:cxn modelId="{A2D713E8-55A0-451D-BE41-5EBC097F2957}" srcId="{275088F3-FD73-4104-BBCD-C6FE214E0400}" destId="{14731618-9D3D-46C9-8AC2-876FCC500962}" srcOrd="1" destOrd="0" parTransId="{3B0D7598-4C39-41BD-B055-39C56238CF36}" sibTransId="{4FEC9023-5860-4326-97C6-095E39F72D35}"/>
    <dgm:cxn modelId="{78481B13-03F9-401E-A7E0-FF0603778A6D}" type="presParOf" srcId="{0A807732-00C6-4E5E-911B-A6F76F441E4E}" destId="{2F2ADDF7-5497-4730-91DE-E6E853F1FEEF}" srcOrd="0" destOrd="0" presId="urn:microsoft.com/office/officeart/2005/8/layout/list1"/>
    <dgm:cxn modelId="{61FCC434-7CD3-46D1-9A64-D44217E94E00}" type="presParOf" srcId="{2F2ADDF7-5497-4730-91DE-E6E853F1FEEF}" destId="{F0AFF909-226B-4EF5-8D95-F4C97BC1E02A}" srcOrd="0" destOrd="0" presId="urn:microsoft.com/office/officeart/2005/8/layout/list1"/>
    <dgm:cxn modelId="{FF1FE170-C8AD-4B3F-B98A-ACD48A0E7E70}" type="presParOf" srcId="{2F2ADDF7-5497-4730-91DE-E6E853F1FEEF}" destId="{D8815EEF-E9C4-475D-A970-0FBE57B256A3}" srcOrd="1" destOrd="0" presId="urn:microsoft.com/office/officeart/2005/8/layout/list1"/>
    <dgm:cxn modelId="{B4E9CAAC-C9FF-4C85-8EDF-BA926E56BF03}" type="presParOf" srcId="{0A807732-00C6-4E5E-911B-A6F76F441E4E}" destId="{76FC94D9-3208-439C-A63E-D27D71A45C0D}" srcOrd="1" destOrd="0" presId="urn:microsoft.com/office/officeart/2005/8/layout/list1"/>
    <dgm:cxn modelId="{0E70C103-1CB3-4593-AFA7-BF887A446BC1}" type="presParOf" srcId="{0A807732-00C6-4E5E-911B-A6F76F441E4E}" destId="{5F8B0E50-DECC-4A7E-A46E-113C91AAFE14}" srcOrd="2" destOrd="0" presId="urn:microsoft.com/office/officeart/2005/8/layout/list1"/>
    <dgm:cxn modelId="{EA7274A0-5517-4376-92A1-BE29E4CA020B}" type="presParOf" srcId="{0A807732-00C6-4E5E-911B-A6F76F441E4E}" destId="{08587B01-25D5-451E-BC18-60B04AFD5367}" srcOrd="3" destOrd="0" presId="urn:microsoft.com/office/officeart/2005/8/layout/list1"/>
    <dgm:cxn modelId="{DF47E42D-F934-45F8-AD6E-93FE84972734}" type="presParOf" srcId="{0A807732-00C6-4E5E-911B-A6F76F441E4E}" destId="{C3941E73-59DF-4947-A40C-DDF97525D13A}" srcOrd="4" destOrd="0" presId="urn:microsoft.com/office/officeart/2005/8/layout/list1"/>
    <dgm:cxn modelId="{82B1DE12-B926-4A08-8BC4-B50853587E1C}" type="presParOf" srcId="{C3941E73-59DF-4947-A40C-DDF97525D13A}" destId="{47486FD6-484A-4D85-9CB6-90D65D97FB36}" srcOrd="0" destOrd="0" presId="urn:microsoft.com/office/officeart/2005/8/layout/list1"/>
    <dgm:cxn modelId="{A69B3ACD-8504-47B6-AD42-8BD4F4C8A29F}" type="presParOf" srcId="{C3941E73-59DF-4947-A40C-DDF97525D13A}" destId="{5395A427-A60F-4F4F-969D-04AC2D0CFDEB}" srcOrd="1" destOrd="0" presId="urn:microsoft.com/office/officeart/2005/8/layout/list1"/>
    <dgm:cxn modelId="{A33D5C67-790A-483A-AC07-9B977560213B}" type="presParOf" srcId="{0A807732-00C6-4E5E-911B-A6F76F441E4E}" destId="{8EF1C548-5960-4AC1-A6DC-AD70AFD0AD0B}" srcOrd="5" destOrd="0" presId="urn:microsoft.com/office/officeart/2005/8/layout/list1"/>
    <dgm:cxn modelId="{E77ED75F-F476-4C18-8D2A-6B96DA6352A2}" type="presParOf" srcId="{0A807732-00C6-4E5E-911B-A6F76F441E4E}" destId="{8DC4B880-6737-41E9-958C-8E33EF46D5F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79915"/>
          <a:ext cx="7315200" cy="945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Users can use a trigger to cascade changes through related 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79915"/>
        <a:ext cx="7315200" cy="945000"/>
      </dsp:txXfrm>
    </dsp:sp>
    <dsp:sp modelId="{D8815EEF-E9C4-475D-A970-0FBE57B256A3}">
      <dsp:nvSpPr>
        <dsp:cNvPr id="0" name=""/>
        <dsp:cNvSpPr/>
      </dsp:nvSpPr>
      <dsp:spPr>
        <a:xfrm>
          <a:off x="365760" y="13624"/>
          <a:ext cx="5120640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Cascading changes through related tables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3624"/>
        <a:ext cx="5120640" cy="442800"/>
      </dsp:txXfrm>
    </dsp:sp>
    <dsp:sp modelId="{8DC4B880-6737-41E9-958C-8E33EF46D5F8}">
      <dsp:nvSpPr>
        <dsp:cNvPr id="0" name=""/>
        <dsp:cNvSpPr/>
      </dsp:nvSpPr>
      <dsp:spPr>
        <a:xfrm>
          <a:off x="0" y="1482424"/>
          <a:ext cx="7315200" cy="20317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Unlike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CHECK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constraints, triggers can reference the columns in other 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Can be used to apply complex data integrity checks 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by,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Checking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constraints before cascading updates or deletes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Creating multi-row triggers for actions executed on multiple 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rows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Enforcing referential integrity between databases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1482424"/>
        <a:ext cx="7315200" cy="2031750"/>
      </dsp:txXfrm>
    </dsp:sp>
    <dsp:sp modelId="{5395A427-A60F-4F4F-969D-04AC2D0CFDEB}">
      <dsp:nvSpPr>
        <dsp:cNvPr id="0" name=""/>
        <dsp:cNvSpPr/>
      </dsp:nvSpPr>
      <dsp:spPr>
        <a:xfrm>
          <a:off x="365760" y="1261025"/>
          <a:ext cx="5425420" cy="442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Enforcing complex data integrity than CHECK constraints</a:t>
          </a:r>
          <a:endParaRPr lang="en-US" sz="16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261025"/>
        <a:ext cx="5425420" cy="442800"/>
      </dsp:txXfrm>
    </dsp:sp>
    <dsp:sp modelId="{97F985D8-35BA-410A-8120-F008FF720B1B}">
      <dsp:nvSpPr>
        <dsp:cNvPr id="0" name=""/>
        <dsp:cNvSpPr/>
      </dsp:nvSpPr>
      <dsp:spPr>
        <a:xfrm>
          <a:off x="0" y="3816575"/>
          <a:ext cx="7315200" cy="9450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312420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Are used for providing more suitable or detailed explanations in certain error situations.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816575"/>
        <a:ext cx="7315200" cy="945000"/>
      </dsp:txXfrm>
    </dsp:sp>
    <dsp:sp modelId="{0900D408-9ABA-4692-8B4E-25FD2FEDE3F7}">
      <dsp:nvSpPr>
        <dsp:cNvPr id="0" name=""/>
        <dsp:cNvSpPr/>
      </dsp:nvSpPr>
      <dsp:spPr>
        <a:xfrm>
          <a:off x="365760" y="3595175"/>
          <a:ext cx="5120640" cy="442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Defining custom error messages</a:t>
          </a:r>
        </a:p>
      </dsp:txBody>
      <dsp:txXfrm>
        <a:off x="365760" y="3595175"/>
        <a:ext cx="5120640" cy="4428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43252"/>
          <a:ext cx="7315200" cy="19057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458216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Low-level data integrity can be maintained in denormalized database environments using triggers.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Denormalized data generally refers to redundant or derived data. Here, triggers are used for checks that do not require exact matches.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43252"/>
        <a:ext cx="7315200" cy="1905750"/>
      </dsp:txXfrm>
    </dsp:sp>
    <dsp:sp modelId="{D8815EEF-E9C4-475D-A970-0FBE57B256A3}">
      <dsp:nvSpPr>
        <dsp:cNvPr id="0" name=""/>
        <dsp:cNvSpPr/>
      </dsp:nvSpPr>
      <dsp:spPr>
        <a:xfrm>
          <a:off x="365760" y="18532"/>
          <a:ext cx="5120640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Maintaining denormalized data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8532"/>
        <a:ext cx="5120640" cy="649440"/>
      </dsp:txXfrm>
    </dsp:sp>
    <dsp:sp modelId="{8DC4B880-6737-41E9-958C-8E33EF46D5F8}">
      <dsp:nvSpPr>
        <dsp:cNvPr id="0" name=""/>
        <dsp:cNvSpPr/>
      </dsp:nvSpPr>
      <dsp:spPr>
        <a:xfrm>
          <a:off x="0" y="2692523"/>
          <a:ext cx="7315200" cy="1108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458216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Triggers provide the option to reference changes that are made to data by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692523"/>
        <a:ext cx="7315200" cy="1108800"/>
      </dsp:txXfrm>
    </dsp:sp>
    <dsp:sp modelId="{5395A427-A60F-4F4F-969D-04AC2D0CFDEB}">
      <dsp:nvSpPr>
        <dsp:cNvPr id="0" name=""/>
        <dsp:cNvSpPr/>
      </dsp:nvSpPr>
      <dsp:spPr>
        <a:xfrm>
          <a:off x="365760" y="2367803"/>
          <a:ext cx="5120640" cy="64944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Comparing before and after states of data being modified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2367803"/>
        <a:ext cx="5120640" cy="6494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22318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when data is inserted, modified, or deleted in a table or a view using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22318"/>
        <a:ext cx="7315200" cy="1389150"/>
      </dsp:txXfrm>
    </dsp:sp>
    <dsp:sp modelId="{D8815EEF-E9C4-475D-A970-0FBE57B256A3}">
      <dsp:nvSpPr>
        <dsp:cNvPr id="0" name=""/>
        <dsp:cNvSpPr/>
      </dsp:nvSpPr>
      <dsp:spPr>
        <a:xfrm>
          <a:off x="365760" y="0"/>
          <a:ext cx="5120640" cy="46811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DML Triggers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0"/>
        <a:ext cx="5120640" cy="468117"/>
      </dsp:txXfrm>
    </dsp:sp>
    <dsp:sp modelId="{8DC4B880-6737-41E9-958C-8E33EF46D5F8}">
      <dsp:nvSpPr>
        <dsp:cNvPr id="0" name=""/>
        <dsp:cNvSpPr/>
      </dsp:nvSpPr>
      <dsp:spPr>
        <a:xfrm>
          <a:off x="0" y="1633148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when a table or a view is created, modified, or deleted using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CREATE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ALTER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, or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DROP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statements.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633148"/>
        <a:ext cx="7315200" cy="1389150"/>
      </dsp:txXfrm>
    </dsp:sp>
    <dsp:sp modelId="{5395A427-A60F-4F4F-969D-04AC2D0CFDEB}">
      <dsp:nvSpPr>
        <dsp:cNvPr id="0" name=""/>
        <dsp:cNvSpPr/>
      </dsp:nvSpPr>
      <dsp:spPr>
        <a:xfrm>
          <a:off x="365760" y="1605868"/>
          <a:ext cx="5120640" cy="55864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DDL Triggers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605868"/>
        <a:ext cx="5120640" cy="558640"/>
      </dsp:txXfrm>
    </dsp:sp>
    <dsp:sp modelId="{97F985D8-35BA-410A-8120-F008FF720B1B}">
      <dsp:nvSpPr>
        <dsp:cNvPr id="0" name=""/>
        <dsp:cNvSpPr/>
      </dsp:nvSpPr>
      <dsp:spPr>
        <a:xfrm>
          <a:off x="0" y="3211331"/>
          <a:ext cx="7315200" cy="1389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74980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Execute stored procedures when a session is established with a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LOGON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event.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3211331"/>
        <a:ext cx="7315200" cy="1389150"/>
      </dsp:txXfrm>
    </dsp:sp>
    <dsp:sp modelId="{0900D408-9ABA-4692-8B4E-25FD2FEDE3F7}">
      <dsp:nvSpPr>
        <dsp:cNvPr id="0" name=""/>
        <dsp:cNvSpPr/>
      </dsp:nvSpPr>
      <dsp:spPr>
        <a:xfrm>
          <a:off x="365760" y="3216698"/>
          <a:ext cx="5120640" cy="525993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Logon Triggers</a:t>
          </a:r>
        </a:p>
      </dsp:txBody>
      <dsp:txXfrm>
        <a:off x="365760" y="3216698"/>
        <a:ext cx="5120640" cy="52599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3298"/>
          <a:ext cx="7315200" cy="17608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54152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INSERT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insert new records into the Inserted and Trigger 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tables.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3298"/>
        <a:ext cx="7315200" cy="1760850"/>
      </dsp:txXfrm>
    </dsp:sp>
    <dsp:sp modelId="{D8815EEF-E9C4-475D-A970-0FBE57B256A3}">
      <dsp:nvSpPr>
        <dsp:cNvPr id="0" name=""/>
        <dsp:cNvSpPr/>
      </dsp:nvSpPr>
      <dsp:spPr>
        <a:xfrm>
          <a:off x="365760" y="0"/>
          <a:ext cx="5120640" cy="3380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Inserted Table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0"/>
        <a:ext cx="5120640" cy="338084"/>
      </dsp:txXfrm>
    </dsp:sp>
    <dsp:sp modelId="{8DC4B880-6737-41E9-958C-8E33EF46D5F8}">
      <dsp:nvSpPr>
        <dsp:cNvPr id="0" name=""/>
        <dsp:cNvSpPr/>
      </dsp:nvSpPr>
      <dsp:spPr>
        <a:xfrm>
          <a:off x="0" y="1934251"/>
          <a:ext cx="7315200" cy="17608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67741" tIns="541528" rIns="56774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Contains copies of records that are modified with the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DELETE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and </a:t>
          </a:r>
          <a:r>
            <a:rPr lang="en-US" sz="1800" kern="1200" dirty="0" smtClean="0">
              <a:latin typeface="Courier New" pitchFamily="49" charset="0"/>
              <a:cs typeface="Courier New" pitchFamily="49" charset="0"/>
            </a:rPr>
            <a:t>UPDATE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 operations on the trigger 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pitchFamily="34" charset="0"/>
              <a:cs typeface="Calibri" pitchFamily="34" charset="0"/>
            </a:rPr>
            <a:t>These operations delete the records from the trigger table and insert them in the Deleted </a:t>
          </a:r>
          <a:r>
            <a:rPr lang="en-US" sz="1800" kern="1200" dirty="0" smtClean="0">
              <a:latin typeface="Calibri" pitchFamily="34" charset="0"/>
              <a:cs typeface="Calibri" pitchFamily="34" charset="0"/>
            </a:rPr>
            <a:t>table.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0" y="1934251"/>
        <a:ext cx="7315200" cy="1760850"/>
      </dsp:txXfrm>
    </dsp:sp>
    <dsp:sp modelId="{5395A427-A60F-4F4F-969D-04AC2D0CFDEB}">
      <dsp:nvSpPr>
        <dsp:cNvPr id="0" name=""/>
        <dsp:cNvSpPr/>
      </dsp:nvSpPr>
      <dsp:spPr>
        <a:xfrm>
          <a:off x="365760" y="1914548"/>
          <a:ext cx="5120640" cy="403462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Deleted Table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65760" y="1914548"/>
        <a:ext cx="5120640" cy="403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4/3/2013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4/3/2013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12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1905000" y="3810000"/>
            <a:ext cx="533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Triggers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ylindrical-data_2.png"/>
          <p:cNvPicPr>
            <a:picLocks noChangeAspect="1"/>
          </p:cNvPicPr>
          <p:nvPr userDrawn="1"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</a:t>
            </a:r>
            <a:r>
              <a:rPr lang="en-US" dirty="0" smtClean="0"/>
              <a:t>1-4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executed when a new record is inserted in a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Ensure that the value being entered conforms to the constraints defined on that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Save a copy of that record in the Inserted table and checks whether the new value in the Inserted table conforms to the specified constraints.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Insert the row in the trigger table if the record is valid otherwise, it displays an error message.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2-4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[schema_name.] trigger_name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[schema_name.] table_name 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{FOR INSERT}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[IF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[{AND | OR}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&lt;sql_statements&gt;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40554"/>
            <a:ext cx="8382000" cy="252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schema to which the table/trigger belongs.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trigger_name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trigger.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table_name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table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WITH ENCRYPTION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encrypts the text of the </a:t>
            </a:r>
            <a:r>
              <a:rPr lang="en-US" sz="1600" dirty="0" smtClean="0">
                <a:cs typeface="Courier New" pitchFamily="49" charset="0"/>
              </a:rPr>
              <a:t>CREATE TRIGGER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this DML trigger will be invoked by insert operations.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Returns a Boolean value that indicates whether an </a:t>
            </a:r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attempt was made on a specified column.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Triggers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838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cs typeface="Courier New" pitchFamily="49" charset="0"/>
              </a:rPr>
              <a:t>column_name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Is the name of the column to test for the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action.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AND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when both expressions are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</a:t>
            </a:r>
            <a:r>
              <a:rPr lang="en-US" sz="1600" dirty="0" smtClean="0">
                <a:latin typeface="Calibri" pitchFamily="34" charset="0"/>
                <a:cs typeface="Courier New" pitchFamily="49" charset="0"/>
              </a:rPr>
              <a:t>TRU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E if at least one expression is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sql_statement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SQL statements that are executed in the DML trigger.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590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a table named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3528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CheckWithdrawal_Amount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INSERT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(SELECT Withdrawal From inserted) &gt; 80000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'Withdrawal amount cannot exceed 80000'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Insert Triggers 4-4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990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inserts a record and displays an error message when the Withdrawal amount exceeds 80000: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717834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INSERT INTO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(TransactionID, EmployeeID, CustomerID,TransactionTypeID,TransactionDate,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TransactionNumber,Deposit,Withdrawal)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VALUES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(1008,'E08','C08','T08','05/02/12','TN08', 300000,90000)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" y="3273623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959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Withdrawal amount cannot exceed 80000.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</a:t>
            </a:r>
            <a:r>
              <a:rPr lang="en-US" dirty="0" smtClean="0"/>
              <a:t>1-5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Copies the original record in the Deleted table and the new record into the Inserted table when a record is updated.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Evaluates the new record to determine if the values conform to the constraints specified in the trigger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Copies the record from the Inserted table to the trigger table provided the record is valid.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Displays an error message if the new values are invalid and copies the record from the Deleted table back into the trigger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2-5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[schema_name.] trigger_name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[schema_name.] table_name 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{FOR UPDATE}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[IF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[{AND | OR} UPDATE (column_name)...]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&lt;sql_statements&gt;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171379"/>
            <a:ext cx="8382000" cy="252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schema_name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schema to which the table/trigger belongs.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trigger_name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name of the trigger.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table_name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table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WITH ENCRYPTION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encrypts the text of the </a:t>
            </a:r>
            <a:r>
              <a:rPr lang="en-US" sz="1600" dirty="0" smtClean="0">
                <a:cs typeface="Courier New" pitchFamily="49" charset="0"/>
              </a:rPr>
              <a:t>CREATE TRIGGER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statement.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this DML trigger will be invoked after the update operations.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Returns a Boolean value that indicates whether an </a:t>
            </a:r>
            <a:r>
              <a:rPr lang="en-US" sz="1600" dirty="0" smtClean="0">
                <a:cs typeface="Courier New" pitchFamily="49" charset="0"/>
              </a:rPr>
              <a:t>INSERT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attempt was made on a specified column.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24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table level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912275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CheckBirthDate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(SELECT BirthDate From inserted) &gt; getDate()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'Date of birth cannot be greater than today's date'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1148173"/>
            <a:ext cx="8382000" cy="1203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cs typeface="Courier New" pitchFamily="49" charset="0"/>
              </a:rPr>
              <a:t>column_name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Is the name of the column to test for the </a:t>
            </a:r>
            <a:r>
              <a:rPr lang="en-US" sz="1600" dirty="0" smtClean="0">
                <a:cs typeface="Courier New" pitchFamily="49" charset="0"/>
              </a:rPr>
              <a:t>UPDATE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action.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AND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when both expressions are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OR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Combines two Boolean expressions and returns TRUE if at least one expression is TRUE.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sql_statement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SQL statements that are executed in the DML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4</a:t>
            </a:r>
            <a:r>
              <a:rPr lang="en-US" dirty="0" smtClean="0"/>
              <a:t>-5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3733800"/>
            <a:ext cx="8153400" cy="540604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Creating Update Triggers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4369475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created either at the column level or at the table level.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Triggers at the column level execute when updates are made in the specified column.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Triggers at the table level execute when updates are made anywhere in the entire table.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cs typeface="Courier New" pitchFamily="49" charset="0"/>
              </a:rPr>
              <a:t>UPDATE()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function is used to specify the column when creating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column level.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914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updates a record and displays an error message when an invalid date of birth is specified: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1623536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BirthDate='2015/06/02'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EmployeeID='E06')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2553057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62657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Date of birth cannot be greater than today's date.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Triggers 5-5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at the column level on the </a:t>
            </a:r>
            <a:r>
              <a:rPr lang="en-US" sz="1800" b="1" dirty="0" smtClean="0">
                <a:cs typeface="Courier New" pitchFamily="49" charset="0"/>
              </a:rPr>
              <a:t>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column of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050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Check_EmployeeID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UPDATE(EmployeeID)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'You cannot modify the ID of an employee'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05026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causes the update trigger to fire: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521875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EmployeeID='E12'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EmployeeID='E04'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created to restrict a user from deleting a particular record in a table.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The following will happen if the user tries to delete the record: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3233678"/>
            <a:ext cx="822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record is deleted from the trigger table and inserted in the Deleted table.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It is checked for constraints against deletion.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If there is a constraint on the record to prevent deletion, the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displays an error message.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deleted record stored in the Deleted table is copied back to the trigger table.</a:t>
            </a:r>
          </a:p>
        </p:txBody>
      </p:sp>
      <p:grpSp>
        <p:nvGrpSpPr>
          <p:cNvPr id="29" name="Group 19"/>
          <p:cNvGrpSpPr/>
          <p:nvPr/>
        </p:nvGrpSpPr>
        <p:grpSpPr>
          <a:xfrm>
            <a:off x="381000" y="5029200"/>
            <a:ext cx="8153400" cy="762000"/>
            <a:chOff x="381000" y="2286000"/>
            <a:chExt cx="8153400" cy="762000"/>
          </a:xfrm>
        </p:grpSpPr>
        <p:grpSp>
          <p:nvGrpSpPr>
            <p:cNvPr id="32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33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created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keyword in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different types of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create DML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procedure to alter DML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nested triggers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Describe update functions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handling of multiple rows in a session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the performance implication of triggers</a:t>
            </a:r>
          </a:p>
          <a:p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1673423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&lt;table_name&gt;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048000"/>
            <a:ext cx="838200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this DML trigger will be invoked by delete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Delete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744682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CheckTransactions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'T01' IN (SELECT TransactionID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'Users cannot delete the transactions.'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847743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 records from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where Deposit is 50000 and displays an error message: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4521875"/>
            <a:ext cx="81534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Deposit= 50000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4400" y="5254823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5864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Users cannot delete the transactions.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on completion of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operations and can be created only on tables.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table can have multiple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triggers defined for each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 and the user must define the order of execution of triggers.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when the constraint check in the table is completed and also the trigger is executed after the Inserted and Deleted tables are created.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900" y="4200525"/>
            <a:ext cx="4381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&lt;table_name&gt;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09372"/>
            <a:ext cx="8382000" cy="122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FOR | AFTER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DML trigger executes after the modification operations are complete.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{ [ INSERT ] [ , ] [ UPDATE ] [ , ] [ DELETE ] }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operations that invoke the DML trigger.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AFTER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shows how to create an </a:t>
            </a:r>
            <a:r>
              <a:rPr lang="en-US" sz="1800" dirty="0" smtClean="0">
                <a:cs typeface="Courier New" pitchFamily="49" charset="0"/>
              </a:rPr>
              <a:t>AFTER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44682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Employee_Deletion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DECLARE @num nchar;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@num = COUNT(*) FROM deleted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'No. of employees deleted = ' + @num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84774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deletes a record from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and displays an error message: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521875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EmployeeDetails WHERE EmployeeID='E07'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8200" y="50292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5638800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No. of employees deleted =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INSTEAD OF Triggers </a:t>
            </a:r>
            <a:r>
              <a:rPr lang="en-US" dirty="0" smtClean="0"/>
              <a:t>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Is executed in place of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created on tables as well as views and there can be only one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INSTEAD OF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defined for each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operation.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81000" y="31242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Are executed before constraint checks are performed on the table and after the creation of the Inserted and Deleted tables.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043634"/>
            <a:ext cx="3657600" cy="273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INSTEAD OF Triggers 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785372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&lt;table_name&gt; | &lt;view_name&gt;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| INSTEAD OF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3080772"/>
            <a:ext cx="8382000" cy="122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view_name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the view on which the DML trigger is created.</a:t>
            </a:r>
          </a:p>
          <a:p>
            <a:pPr lvl="1"/>
            <a:r>
              <a:rPr lang="en-US" sz="1600" dirty="0" smtClean="0">
                <a:cs typeface="Courier New" pitchFamily="49" charset="0"/>
              </a:rPr>
              <a:t>INSTEAD OF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: specifies that the DML trigger executes in place of the modification operations. These triggers are not defined on updatable views using </a:t>
            </a:r>
            <a:r>
              <a:rPr lang="en-US" sz="1600" dirty="0" smtClean="0">
                <a:cs typeface="Courier New" pitchFamily="49" charset="0"/>
              </a:rPr>
              <a:t>WITH CHECK OPTION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INSTEAD OF Triggers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INSTEAD OF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172831"/>
            <a:ext cx="81534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Delete_AccType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INSTEAD OF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EmployeeDetails WHERE EmployeeID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TransactionTypeID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Account_Transactions WHERE TransactionTypeID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TransactionTypeID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dirty="0" smtClean="0"/>
              <a:t>sing INSTEAD OF Triggers with Views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Can be specified on tables as well as views and provides a wider range and types of updates that the user can perform against a view.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Each table or view is limited to only one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INSTEAD OF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for each triggering action (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or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) and cannot be used with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v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iews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having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WITH CHECK OPTION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clause</a:t>
              </a:r>
              <a:r>
                <a:rPr lang="en-US" sz="16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969042"/>
            <a:ext cx="4800600" cy="381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Using INSTEAD OF Triggers with Views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524000"/>
            <a:ext cx="81534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Employee_Personal_Details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EmpID int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FirstName varchar(30)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LastName varchar(30)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Address varchar(30)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21183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3657362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TABLE Employee_Salary_Details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EmpID int NOT NULL,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Designation varchar(30),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Salary int NOT NULL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trigger: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a stored procedure that is executed when an attempt is made to modify data in a table protected by the trigger.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cannot be executed directly, nor do they pass or receive parameters.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defined on specific tables and these tables are referred to as trigger tables.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defined on the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action on a table, it fires automatically when these actions are attempted.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is created using the </a:t>
            </a:r>
            <a:r>
              <a:rPr lang="en-US" sz="1800" dirty="0" smtClean="0">
                <a:cs typeface="Courier New" pitchFamily="49" charset="0"/>
              </a:rPr>
              <a:t>CREATE TRIGGER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657600"/>
            <a:ext cx="3505200" cy="31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Using INSTEAD OF Triggers with Views 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view from table named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752600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VIEW Employee_Details_View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SELECT e1.EmpID, FirstName, LastName, Designation, Salary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Employee_Personal_Details e1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JOIN Employee_Salary_Details e2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e1.EmpID = e2.EmpID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1242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INSTEAD OF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</a:t>
            </a:r>
            <a:r>
              <a:rPr lang="en-US" sz="1800" b="1" dirty="0" smtClean="0">
                <a:cs typeface="Courier New" pitchFamily="49" charset="0"/>
              </a:rPr>
              <a:t>Delete_Employees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view: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810000"/>
            <a:ext cx="81534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Delete_Employees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Employee_Details_View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INSTEAD OF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Employee_Salary_Details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Employee_Personal_Details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830669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deletes a row from the view: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235005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Employee_Details _View WHERE EmpID='3'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users have multiple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triggers on a triggering action, all of these triggers must have a different name.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1336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An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can include a number of SQL statements that perform different functions.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048000"/>
            <a:ext cx="5753100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2-3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44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allows users to specify which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AFTER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 is to be executed first and which is to be executed last.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81000" y="2362200"/>
            <a:ext cx="8153400" cy="762000"/>
            <a:chOff x="381000" y="22860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All the triggering actions have a first and last trigger defined for them. However, no two triggering actions on a table can have the same first and last triggers.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81000" y="10784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Execution Order of DML Triggers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190875"/>
            <a:ext cx="39719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Working with DML Triggers 3-3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sp_settriggerorder [ @triggername = ] '[ triggerschema. ] triggername'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 [ @order = ] 'value'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, [ @stmttype = ] 'statement_type'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2590800"/>
            <a:ext cx="838200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[ triggerschema.] triggername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DML or DDL trigger and the schema to which it belongs and whose order needs to be specified.</a:t>
            </a:r>
          </a:p>
          <a:p>
            <a:r>
              <a:rPr lang="en-US" sz="1800" dirty="0" smtClean="0">
                <a:cs typeface="Courier New" pitchFamily="49" charset="0"/>
              </a:rPr>
              <a:t>value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execution order of the trigger as </a:t>
            </a:r>
            <a:r>
              <a:rPr lang="en-US" sz="1800" dirty="0" smtClean="0">
                <a:cs typeface="Courier New" pitchFamily="49" charset="0"/>
              </a:rPr>
              <a:t>FIRST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LAST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NONE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. If </a:t>
            </a:r>
            <a:r>
              <a:rPr lang="en-US" sz="1800" dirty="0" smtClean="0">
                <a:cs typeface="Courier New" pitchFamily="49" charset="0"/>
              </a:rPr>
              <a:t>FIRST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is specified, then the trigger is fired first.</a:t>
            </a:r>
          </a:p>
          <a:p>
            <a:r>
              <a:rPr lang="en-US" sz="1800" dirty="0" smtClean="0">
                <a:cs typeface="Courier New" pitchFamily="49" charset="0"/>
              </a:rPr>
              <a:t>statement_type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type of SQL statement (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sz="1800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) that invokes the DML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473458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executes the </a:t>
            </a:r>
            <a:r>
              <a:rPr lang="en-US" sz="1800" b="1" dirty="0" smtClean="0">
                <a:cs typeface="Courier New" pitchFamily="49" charset="0"/>
              </a:rPr>
              <a:t>Employee_Deletion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defined on the table when the </a:t>
            </a:r>
            <a:r>
              <a:rPr lang="en-US" sz="1800" b="1" dirty="0" smtClean="0">
                <a:cs typeface="Courier New" pitchFamily="49" charset="0"/>
              </a:rPr>
              <a:t>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operation is performed: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420380"/>
            <a:ext cx="81534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EXEC sp_settriggerorder @triggername = 'Employee_Deletion ', @order = 'FIRST', @stmttype = 'DELETE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Viewing Definitions of DML Triggers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trigger definition includes the trigger name, the table on which the trigger is created, the triggering actions, and the SQL statements that are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2057400"/>
            <a:ext cx="8153400" cy="762000"/>
            <a:chOff x="381000" y="5181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5181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5181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Server 2012 provides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sp_helptext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stored procedure to retrieve the trigger definitions.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1000" y="2971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18" name="Rounded Rectangle 17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 name must be specified as the parameter when executing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sp_helptext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1000" y="45690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sp_helptext '&lt;DML_trigger_name&gt;'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3400" y="39624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381000" y="4953000"/>
            <a:ext cx="838200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DML_trigger_name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DML trigger whose definitions are to be displayed.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000" y="579989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table named </a:t>
            </a:r>
            <a:r>
              <a:rPr lang="en-US" sz="1800" b="1" dirty="0" smtClean="0">
                <a:cs typeface="Courier New" pitchFamily="49" charset="0"/>
              </a:rPr>
              <a:t>Employee_Salary_Details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6245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sp_helptext 'Employee_Deletion'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 1-3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 parameters are defined at the time of creating a trigger and include the type of triggering action that invokes the trigger and the SQL statements that are executed.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 can modify any of these parameters for a DML trigger in any one of two ways: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9718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Drop and re-create the trigger with the new parameters. 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Change the parameters using the </a:t>
            </a:r>
            <a:r>
              <a:rPr lang="en-US" sz="1800" dirty="0" smtClean="0">
                <a:cs typeface="Courier New" pitchFamily="49" charset="0"/>
              </a:rPr>
              <a:t>ALTER TRIGGER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</p:txBody>
      </p:sp>
      <p:sp>
        <p:nvSpPr>
          <p:cNvPr id="18" name="Wave 17"/>
          <p:cNvSpPr/>
          <p:nvPr/>
        </p:nvSpPr>
        <p:spPr>
          <a:xfrm>
            <a:off x="990600" y="3657600"/>
            <a:ext cx="6553200" cy="914400"/>
          </a:xfrm>
          <a:prstGeom prst="wav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 smtClean="0"/>
          </a:p>
          <a:p>
            <a:r>
              <a:rPr lang="en-US" sz="1800" dirty="0" smtClean="0"/>
              <a:t>A DML trigger can be encrypted to hide its definition.	</a:t>
            </a:r>
          </a:p>
          <a:p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626386"/>
            <a:ext cx="3733800" cy="207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</a:t>
            </a:r>
            <a:r>
              <a:rPr sz="2400" dirty="0" smtClean="0"/>
              <a:t> </a:t>
            </a:r>
            <a:r>
              <a:rPr dirty="0" smtClean="0"/>
              <a:t>2-3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ALTER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&lt;table_name&gt; | &lt;view_name&gt;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| INSTEAD OF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[ INSERT ] [ , ] [ UPDATE ] [ , ] [ DELETE ]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3276600"/>
            <a:ext cx="7848600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WITH ENCRYPTION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definitions are not displayed.</a:t>
            </a:r>
          </a:p>
          <a:p>
            <a:r>
              <a:rPr lang="en-US" sz="1800" dirty="0" smtClean="0">
                <a:cs typeface="Courier New" pitchFamily="49" charset="0"/>
              </a:rPr>
              <a:t>FOR | AFTER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executes after the modification operations are complete.</a:t>
            </a:r>
          </a:p>
          <a:p>
            <a:r>
              <a:rPr lang="en-US" sz="1800" dirty="0" smtClean="0">
                <a:cs typeface="Courier New" pitchFamily="49" charset="0"/>
              </a:rPr>
              <a:t>INSTEAD OF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DML trigger executes in place of the modification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Modifying Definitions of DML Triggers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7846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alters the </a:t>
            </a:r>
            <a:r>
              <a:rPr lang="en-US" sz="1800" b="1" dirty="0" smtClean="0">
                <a:cs typeface="Courier New" pitchFamily="49" charset="0"/>
              </a:rPr>
              <a:t>CheckEmployeeID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created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using the </a:t>
            </a:r>
            <a:r>
              <a:rPr lang="en-US" sz="1800" dirty="0" smtClean="0">
                <a:cs typeface="Courier New" pitchFamily="49" charset="0"/>
              </a:rPr>
              <a:t>WITH ENCRYPTION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option: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52600"/>
            <a:ext cx="76962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ALTER TRIGGER CheckEmployeeID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WITH ENCRYPTION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INSERT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'E01' IN (SELECT EmployeeID FROM inserted)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'User cannot insert the customers of Austria'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 TRANSACTION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2000" y="4114800"/>
            <a:ext cx="12192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Output: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4687431"/>
            <a:ext cx="7696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The text for object CheckEmployeeID is encrypted.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Dropping DML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 can be dropped using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DROP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TRIGGER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Multiple triggers can also be dropped using a single drop trigger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1001" y="29718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When a table is dropped, all the triggers defined on that table are also dropped. </a:t>
            </a:r>
          </a:p>
        </p:txBody>
      </p:sp>
      <p:sp>
        <p:nvSpPr>
          <p:cNvPr id="18" name="Wave 17"/>
          <p:cNvSpPr/>
          <p:nvPr/>
        </p:nvSpPr>
        <p:spPr>
          <a:xfrm>
            <a:off x="609600" y="3581400"/>
            <a:ext cx="7772400" cy="990600"/>
          </a:xfrm>
          <a:prstGeom prst="wav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 smtClean="0"/>
          </a:p>
          <a:p>
            <a:r>
              <a:rPr lang="en-US" sz="1800" dirty="0" smtClean="0"/>
              <a:t>When the DML trigger is deleted from the table, the information about the trigger is also removed from the catalog views.	</a:t>
            </a:r>
          </a:p>
          <a:p>
            <a:endParaRPr lang="en-US" sz="1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648200"/>
            <a:ext cx="352186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Dropping DML Triggers 2-2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TRIGGER &lt;DML_trigger_name&gt; [ ,...n 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2209800"/>
            <a:ext cx="7848600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DML_trigger_name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DML trigger to be dropped.</a:t>
            </a:r>
          </a:p>
          <a:p>
            <a:r>
              <a:rPr lang="en-US" sz="1800" dirty="0" smtClean="0">
                <a:cs typeface="Courier New" pitchFamily="49" charset="0"/>
              </a:rPr>
              <a:t>[ ,...n ]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multiple DML triggers can be dropped.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468469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drops the </a:t>
            </a:r>
            <a:r>
              <a:rPr lang="en-US" sz="1800" b="1" dirty="0" smtClean="0">
                <a:cs typeface="Courier New" pitchFamily="49" charset="0"/>
              </a:rPr>
              <a:t>CheckEmployeeID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created on the </a:t>
            </a:r>
            <a:r>
              <a:rPr lang="en-US" sz="1800" b="1" dirty="0" smtClean="0">
                <a:cs typeface="Courier New" pitchFamily="49" charset="0"/>
              </a:rPr>
              <a:t>EmployeeDetails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264223"/>
            <a:ext cx="7696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DROP TRIGGER CheckEmployeeID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Uses of Triggers 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81000" y="9906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Triggers can contain complex processing logic and are generally used for maintaining low-level data integrity. Primary uses of triggers can be classified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1854200"/>
          <a:ext cx="7315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DDL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Data Definition Language (DDL) triggers execute stored procedures when DDL events such as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ALTER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DROP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 occur in the database or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operate only on completion of the DDL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be used to prevent modifications in the database schema. A schema is a collection of objects such as tables, views, and so forth in a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381000" y="3810000"/>
            <a:ext cx="8153400" cy="762000"/>
            <a:chOff x="381000" y="3657600"/>
            <a:chExt cx="8153400" cy="762000"/>
          </a:xfrm>
        </p:grpSpPr>
        <p:grpSp>
          <p:nvGrpSpPr>
            <p:cNvPr id="24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can invoke an event or display a message based on the modifications attempted on the schema and are defined either at the database level or at the server level.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648200"/>
            <a:ext cx="3733800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DDL Triggers 2-2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1673423"/>
            <a:ext cx="815340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&lt;trigger_name&gt;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{ ALL SERVER | DATABASE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[WITH ENCRYPTION]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{ FOR | AFTER } { &lt;event_type&gt; }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 &lt;sql_statement&gt;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10668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457200" y="2895600"/>
            <a:ext cx="7848600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ALL SERVER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DDL trigger executes when DDL events occur in the current server.</a:t>
            </a:r>
          </a:p>
          <a:p>
            <a:r>
              <a:rPr lang="en-US" sz="1800" dirty="0" smtClean="0">
                <a:cs typeface="Courier New" pitchFamily="49" charset="0"/>
              </a:rPr>
              <a:t>DATABASE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that the DDL trigger executes when DDL events occur in the current database.</a:t>
            </a:r>
          </a:p>
          <a:p>
            <a:r>
              <a:rPr lang="en-US" sz="1800" dirty="0" smtClean="0">
                <a:cs typeface="Courier New" pitchFamily="49" charset="0"/>
              </a:rPr>
              <a:t>event_type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specifies the name of the DDL event that invokes the DDL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trigger.</a:t>
            </a:r>
            <a:endParaRPr lang="en-US" sz="1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45720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DDL trigger for dropping and altering a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181600"/>
            <a:ext cx="76962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Secure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DATABASE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FOR DROP_TABLE, ALTER_TABLE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'You must disable Trigger "Secure" to drop or alter tables!'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ROLLBACK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Scope of DDL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are invoked by SQL statements executed either in the current database or on the current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2098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DDL trigger created for a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LOGIN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 executes on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CREATE LOGIN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event in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1000" y="3200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Scope of the DDL trigger depends on whether the trigger executes for database events or server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Scope of DDL Triggers 2-2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1001" y="2105025"/>
            <a:ext cx="8229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1638" lvl="1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Database-Scoped DDL Triggers: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invoked by the events that modify the database schema.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stores 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triggers in the database and execute on DDL events, except those related to temporary tables.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Server-Scoped DDL Triggers: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invoked by DDL events at the server level.</a:t>
            </a:r>
          </a:p>
          <a:p>
            <a:pPr marL="798513" lvl="1" indent="-341313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are stored in the master database.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238625"/>
            <a:ext cx="48577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14"/>
          <p:cNvGrpSpPr/>
          <p:nvPr/>
        </p:nvGrpSpPr>
        <p:grpSpPr>
          <a:xfrm>
            <a:off x="381000" y="1143000"/>
            <a:ext cx="8153400" cy="762000"/>
            <a:chOff x="381000" y="3657600"/>
            <a:chExt cx="8153400" cy="762000"/>
          </a:xfrm>
        </p:grpSpPr>
        <p:grpSp>
          <p:nvGrpSpPr>
            <p:cNvPr id="8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9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triggers are classified into two types, which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Nested Triggers 1-2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Both DDL and DML triggers are nested when a trigger implements an action that initiates another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and DML triggers can be nested up to 32 levels.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Nested triggers can be used to perform the functions such as storing the backup of the rows that are affected by the previous actions.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381000" y="3810000"/>
            <a:ext cx="8153400" cy="762000"/>
            <a:chOff x="381000" y="3657600"/>
            <a:chExt cx="8153400" cy="762000"/>
          </a:xfrm>
        </p:grpSpPr>
        <p:grpSp>
          <p:nvGrpSpPr>
            <p:cNvPr id="12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Transact-SQL trigger executes the managed code through referencing a CLR routine, aggregate, or type, that references the counts as one level against the 32-level nesting 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limit.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3" name="Group 18"/>
          <p:cNvGrpSpPr/>
          <p:nvPr/>
        </p:nvGrpSpPr>
        <p:grpSpPr>
          <a:xfrm>
            <a:off x="381000" y="4661848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4" name="Rounded Rectangle 23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Users can disable nested triggers, by setting the nested triggers option of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sp_configure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to 0 or off.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Nested Triggers 2-2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1430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an </a:t>
            </a:r>
            <a:r>
              <a:rPr lang="en-US" sz="1800" dirty="0" smtClean="0">
                <a:cs typeface="Courier New" pitchFamily="49" charset="0"/>
              </a:rPr>
              <a:t>AFTER DELETE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trigger named </a:t>
            </a:r>
            <a:r>
              <a:rPr lang="en-US" sz="1800" b="1" dirty="0" smtClean="0">
                <a:cs typeface="Courier New" pitchFamily="49" charset="0"/>
              </a:rPr>
              <a:t>Employee_Deletion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</a:t>
            </a:r>
            <a:r>
              <a:rPr lang="en-US" sz="1800" b="1" dirty="0" smtClean="0">
                <a:cs typeface="Courier New" pitchFamily="49" charset="0"/>
              </a:rPr>
              <a:t>Employee_Personal_Details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938754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Employee_Deletion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Employee_Personal_Details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DELETE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PRINT 'Deletion will affect Employee_Salary_Details table'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DELETE FROM Employee_Salary_Details WHERE EmpID 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(SELECT EmpID FROM deleted)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1-2</a:t>
            </a:r>
            <a:endParaRPr lang="en-US" dirty="0"/>
          </a:p>
        </p:txBody>
      </p: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0" y="914400"/>
            <a:ext cx="4648200" cy="2514600"/>
          </a:xfrm>
          <a:prstGeom prst="irregularSeal1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Returns a Boolean value that specifies whether an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or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 action was performed on a specific view or column of a table.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Explosion 1 17"/>
          <p:cNvSpPr/>
          <p:nvPr/>
        </p:nvSpPr>
        <p:spPr>
          <a:xfrm>
            <a:off x="4114800" y="1752600"/>
            <a:ext cx="4876800" cy="2819400"/>
          </a:xfrm>
          <a:prstGeom prst="irregularSeal1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Can be used anywhere inside the body of a Transact-SQL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 sz="1600" dirty="0" smtClean="0"/>
              <a:t> or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1600" dirty="0" smtClean="0"/>
              <a:t> trigger to test whether the trigger should execute some actions.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797623"/>
            <a:ext cx="81534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( column 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400" y="4191000"/>
            <a:ext cx="1524000" cy="45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/>
              <a:t>Syntax: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33400" y="5145274"/>
            <a:ext cx="822960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r>
              <a:rPr lang="en-US" sz="1800" dirty="0" smtClean="0">
                <a:cs typeface="Courier New" pitchFamily="49" charset="0"/>
              </a:rPr>
              <a:t>column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is the name of the column to test for either an </a:t>
            </a:r>
            <a:r>
              <a:rPr lang="en-US" sz="1800" dirty="0" smtClean="0">
                <a:cs typeface="Courier New" pitchFamily="49" charset="0"/>
              </a:rPr>
              <a:t>INSERT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dirty="0" smtClean="0">
                <a:cs typeface="Courier New" pitchFamily="49" charset="0"/>
              </a:rPr>
              <a:t>UPDATE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UPDATE 2-2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78468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creates a trigger </a:t>
            </a:r>
            <a:r>
              <a:rPr lang="en-US" sz="1800" dirty="0" smtClean="0">
                <a:cs typeface="Courier New" pitchFamily="49" charset="0"/>
              </a:rPr>
              <a:t>Accounting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on the </a:t>
            </a:r>
            <a:r>
              <a:rPr lang="en-US" sz="1800" b="1" dirty="0" smtClean="0">
                <a:cs typeface="Courier New" pitchFamily="49" charset="0"/>
              </a:rPr>
              <a:t>Account_Transactions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table to update the columns </a:t>
            </a:r>
            <a:r>
              <a:rPr lang="en-US" sz="1800" b="1" dirty="0" smtClean="0">
                <a:cs typeface="Courier New" pitchFamily="49" charset="0"/>
              </a:rPr>
              <a:t>TransactionID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 or </a:t>
            </a:r>
            <a:r>
              <a:rPr lang="en-US" sz="1800" b="1" dirty="0" smtClean="0">
                <a:cs typeface="Courier New" pitchFamily="49" charset="0"/>
              </a:rPr>
              <a:t>EmployeeID</a:t>
            </a:r>
            <a:r>
              <a:rPr lang="en-US" sz="1800" dirty="0" smtClean="0">
                <a:latin typeface="Calibri" pitchFamily="34" charset="0"/>
                <a:cs typeface="Calibri" pitchFamily="34" charset="0"/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133600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Accounting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Account_Transactions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UPDATE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IF ( UPDATE (TransactionID) OR UPDATE (EmployeeID) 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BEGIN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RAISERROR (50009, 16, 10)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END;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Handling of Multiple Rows in a Session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a user writes the code for a DML trigger, then the statement that causes the trigger to fire will be single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1336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Single statement will affect multiple rows of data, instead of a single row.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29718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101495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 the functionality of a DML trigger involves automatically recalculating summary values of one table and storing the result in another table, then multirow considerations are important.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04800" y="3923943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code snippet stores a running total for a single-row insert: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2000" y="4419600"/>
            <a:ext cx="76962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USE AdventureWorks2012;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GO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CREATE TRIGGER PODetails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ON Purchasing.PurchaseOrderDetail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AFTER INSERT AS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UPDATE PurchaseOrderHeader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SET SubTotal = SubTotal + LineTotal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FROM inserted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cs typeface="Courier New" pitchFamily="49" charset="0"/>
              </a:rPr>
              <a:t>WHERE PurchaseOrderHeader.PurchaseOrderID = inserted.PurchaseOrderID;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Performance Implication of Triggers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Triggers do not carry overheads, rather they are quite responsive.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81000" y="2209800"/>
            <a:ext cx="8153400" cy="762000"/>
            <a:chOff x="381000" y="3657600"/>
            <a:chExt cx="8153400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381000" y="36576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60396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36576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Many performance issues can occur because of the logic present inside the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381000" y="3200400"/>
            <a:ext cx="8153400" cy="7620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good rule will be to keep the logic simple within the triggers and avoid using cursors while executing statements against another table and different tasks that cause performance slowdown.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Transact-SQL Programming Elements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066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Transact-SQL programming elements enable to perform various operations that cannot be done in a single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2352344"/>
          <a:ext cx="7315200" cy="38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 trigger is a stored procedure that is executed when an attempt is made to modify data in a table that is protected by the trigger.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Logon triggers execute stored procedures when a session is established with a LOGON event.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DML triggers are executed when DML events occur in tables or views.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INSERT trigger is executed when a new record is inserted in a table.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UPDATE trigger copies the original record in the Deleted table and the new record into the Inserted table when a record is updated.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DELETE trigger can be created to restrict a user from deleting a particular record in a table.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AFTER trigger is executed on completion of INSERT, UPDATE, or DELETE operations.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Types of Triggers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381000" y="1066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 trigger can be set to automatically execute an action when a language event occurs in a table or a view. Triggers in SQL Server 2012 can be classified into three basic types: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1930400"/>
          <a:ext cx="73152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dirty="0" smtClean="0"/>
              <a:t>DDL Triggers versus DML Triggers</a:t>
            </a:r>
            <a:endParaRPr lang="en-US" sz="2300" dirty="0"/>
          </a:p>
        </p:txBody>
      </p:sp>
      <p:grpSp>
        <p:nvGrpSpPr>
          <p:cNvPr id="5" name="Group 7"/>
          <p:cNvGrpSpPr/>
          <p:nvPr/>
        </p:nvGrpSpPr>
        <p:grpSpPr>
          <a:xfrm>
            <a:off x="381000" y="1143000"/>
            <a:ext cx="8153400" cy="9144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DDL and DML triggers have different uses and are executed with different database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2214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table lists some of the Transact-SQL control-of-flow language keywords: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81300"/>
            <a:ext cx="7466013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Creating DML Triggers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2954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are executed when DML events occur in tables or views. These DML events include the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statements.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2286000"/>
            <a:ext cx="8153400" cy="762000"/>
            <a:chOff x="381000" y="2286000"/>
            <a:chExt cx="8153400" cy="762000"/>
          </a:xfrm>
        </p:grpSpPr>
        <p:grpSp>
          <p:nvGrpSpPr>
            <p:cNvPr id="8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1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can execute either on completion of the DML events or in place of the DML events.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381000" y="3276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23" name="Rounded Rectangle 2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enforce referential integrity by cascading changes to related tables when a row is modified.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" y="4267200"/>
            <a:ext cx="8153400" cy="762000"/>
            <a:chOff x="381000" y="2286000"/>
            <a:chExt cx="8153400" cy="762000"/>
          </a:xfrm>
        </p:grpSpPr>
        <p:grpSp>
          <p:nvGrpSpPr>
            <p:cNvPr id="25" name="Group 21"/>
            <p:cNvGrpSpPr/>
            <p:nvPr/>
          </p:nvGrpSpPr>
          <p:grpSpPr>
            <a:xfrm>
              <a:off x="381000" y="2286000"/>
              <a:ext cx="8153400" cy="762000"/>
              <a:chOff x="381000" y="2286000"/>
              <a:chExt cx="8153400" cy="76200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81000" y="2286000"/>
                <a:ext cx="8153400" cy="762000"/>
              </a:xfrm>
              <a:prstGeom prst="roundRect">
                <a:avLst/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442113" y="2323198"/>
                <a:ext cx="8031174" cy="687604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2400" tIns="152400" rIns="152400" bIns="152400" numCol="1" spcCol="1270" anchor="ctr" anchorCtr="0">
                <a:noAutofit/>
              </a:bodyPr>
              <a:lstStyle/>
              <a:p>
                <a:pPr lvl="0" algn="l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kern="1200" dirty="0"/>
              </a:p>
            </p:txBody>
          </p:sp>
        </p:grpSp>
        <p:sp>
          <p:nvSpPr>
            <p:cNvPr id="26" name="Rounded Rectangle 4"/>
            <p:cNvSpPr/>
            <p:nvPr/>
          </p:nvSpPr>
          <p:spPr>
            <a:xfrm>
              <a:off x="457200" y="2286000"/>
              <a:ext cx="8014062" cy="756364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can perform multiple actions for each modification statement.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1"/>
          <p:cNvGrpSpPr/>
          <p:nvPr/>
        </p:nvGrpSpPr>
        <p:grpSpPr>
          <a:xfrm>
            <a:off x="381000" y="51816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30" name="Rounded Rectangle 2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DML triggers are of three main types namely,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INSERT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trigger,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UPDATE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trigger, and </a:t>
              </a:r>
              <a:r>
                <a:rPr lang="en-US" sz="1800" dirty="0" smtClean="0">
                  <a:latin typeface="Courier New" pitchFamily="49" charset="0"/>
                  <a:cs typeface="Courier New" pitchFamily="49" charset="0"/>
                </a:rPr>
                <a:t>DELETE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 trigger.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Triggers / Session 12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Introduction to Inserted and Deleted Tables</a:t>
            </a:r>
            <a:endParaRPr lang="en-US" dirty="0"/>
          </a:p>
        </p:txBody>
      </p:sp>
      <p:grpSp>
        <p:nvGrpSpPr>
          <p:cNvPr id="5" name="Group 8"/>
          <p:cNvGrpSpPr/>
          <p:nvPr/>
        </p:nvGrpSpPr>
        <p:grpSpPr>
          <a:xfrm>
            <a:off x="381000" y="10668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55744" y="1614759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statements in DML triggers use two special types of tables to modify data in the database. These tables are as follows: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0669" y="3241318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38200" y="2082800"/>
          <a:ext cx="7315200" cy="370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5943600"/>
            <a:ext cx="8001000" cy="4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The Inserted and Deleted tables do not physically remain present in the database and are created and dropped whenever any triggering events </a:t>
            </a:r>
            <a:r>
              <a:rPr lang="en-US" sz="1600" dirty="0" smtClean="0">
                <a:latin typeface="Calibri" pitchFamily="34" charset="0"/>
              </a:rPr>
              <a:t>occur.</a:t>
            </a:r>
            <a:endParaRPr lang="en-US" sz="16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16252</TotalTime>
  <Words>4520</Words>
  <Application>Microsoft Office PowerPoint</Application>
  <PresentationFormat>On-screen Show (4:3)</PresentationFormat>
  <Paragraphs>571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3_Office Theme</vt:lpstr>
      <vt:lpstr>Custom Design</vt:lpstr>
      <vt:lpstr>Slide 1</vt:lpstr>
      <vt:lpstr>Objectives</vt:lpstr>
      <vt:lpstr>Introduction</vt:lpstr>
      <vt:lpstr>Uses of Triggers </vt:lpstr>
      <vt:lpstr>Transact-SQL Programming Elements</vt:lpstr>
      <vt:lpstr>Types of Triggers</vt:lpstr>
      <vt:lpstr>DDL Triggers versus DML Triggers</vt:lpstr>
      <vt:lpstr>Creating DML Triggers </vt:lpstr>
      <vt:lpstr>Introduction to Inserted and Deleted Tables</vt:lpstr>
      <vt:lpstr>Insert Triggers 1-4</vt:lpstr>
      <vt:lpstr>Insert Triggers 2-4</vt:lpstr>
      <vt:lpstr>Insert Triggers 3-4</vt:lpstr>
      <vt:lpstr>Insert Triggers 4-4</vt:lpstr>
      <vt:lpstr>Update Triggers 1-5</vt:lpstr>
      <vt:lpstr>Update Triggers 2-5</vt:lpstr>
      <vt:lpstr>Update Triggers 3-5</vt:lpstr>
      <vt:lpstr>Update Triggers 4-5</vt:lpstr>
      <vt:lpstr>Update Triggers 5-5</vt:lpstr>
      <vt:lpstr>Delete Triggers 1-3</vt:lpstr>
      <vt:lpstr>Delete Triggers 2-3</vt:lpstr>
      <vt:lpstr>Delete Triggers 3-3</vt:lpstr>
      <vt:lpstr>AFTER Triggers 1-3</vt:lpstr>
      <vt:lpstr>AFTER Triggers 2-3</vt:lpstr>
      <vt:lpstr>AFTER Triggers 3-3</vt:lpstr>
      <vt:lpstr>INSTEAD OF Triggers 1-3</vt:lpstr>
      <vt:lpstr>INSTEAD OF Triggers 2-3</vt:lpstr>
      <vt:lpstr>INSTEAD OF Triggers 3-3</vt:lpstr>
      <vt:lpstr>Using INSTEAD OF Triggers with Views 1-3</vt:lpstr>
      <vt:lpstr>Using INSTEAD OF Triggers with Views 2-3</vt:lpstr>
      <vt:lpstr>Using INSTEAD OF Triggers with Views 3-3</vt:lpstr>
      <vt:lpstr>Working with DML Triggers 1-3</vt:lpstr>
      <vt:lpstr>Working with DML Triggers 2-3</vt:lpstr>
      <vt:lpstr>Working with DML Triggers 3-3</vt:lpstr>
      <vt:lpstr>Viewing Definitions of DML Triggers </vt:lpstr>
      <vt:lpstr>Modifying Definitions of DML Triggers 1-3</vt:lpstr>
      <vt:lpstr>Modifying Definitions of DML Triggers 2-3</vt:lpstr>
      <vt:lpstr>Modifying Definitions of DML Triggers 3-3</vt:lpstr>
      <vt:lpstr>Dropping DML Triggers 1-2</vt:lpstr>
      <vt:lpstr>Dropping DML Triggers 2-2</vt:lpstr>
      <vt:lpstr>DDL Triggers 1-2</vt:lpstr>
      <vt:lpstr>DDL Triggers 2-2</vt:lpstr>
      <vt:lpstr>Scope of DDL Triggers 1-2</vt:lpstr>
      <vt:lpstr>Scope of DDL Triggers 2-2</vt:lpstr>
      <vt:lpstr>Nested Triggers 1-2</vt:lpstr>
      <vt:lpstr>Nested Triggers 2-2</vt:lpstr>
      <vt:lpstr>UPDATE 1-2</vt:lpstr>
      <vt:lpstr>UPDATE 2-2</vt:lpstr>
      <vt:lpstr>Handling of Multiple Rows in a Session</vt:lpstr>
      <vt:lpstr>Performance Implication of Triggers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Aptech </cp:lastModifiedBy>
  <cp:revision>2897</cp:revision>
  <dcterms:created xsi:type="dcterms:W3CDTF">2006-08-16T00:00:00Z</dcterms:created>
  <dcterms:modified xsi:type="dcterms:W3CDTF">2013-04-03T10:21:00Z</dcterms:modified>
</cp:coreProperties>
</file>